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77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9" r:id="rId19"/>
    <p:sldId id="294" r:id="rId20"/>
    <p:sldId id="274" r:id="rId21"/>
    <p:sldId id="280" r:id="rId22"/>
    <p:sldId id="275" r:id="rId23"/>
    <p:sldId id="276" r:id="rId24"/>
    <p:sldId id="282" r:id="rId25"/>
    <p:sldId id="281" r:id="rId26"/>
    <p:sldId id="287" r:id="rId27"/>
    <p:sldId id="288" r:id="rId28"/>
    <p:sldId id="289" r:id="rId29"/>
    <p:sldId id="286" r:id="rId30"/>
    <p:sldId id="284" r:id="rId31"/>
    <p:sldId id="283" r:id="rId32"/>
    <p:sldId id="285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61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B0815-6044-4526-AD3D-767C973E4F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213C544-72A3-4A4D-939B-5BAB7F6397BE}">
      <dgm:prSet phldrT="[Text]"/>
      <dgm:spPr/>
      <dgm:t>
        <a:bodyPr/>
        <a:lstStyle/>
        <a:p>
          <a:r>
            <a:rPr lang="en-US" dirty="0" smtClean="0"/>
            <a:t>Price Revolution:</a:t>
          </a:r>
        </a:p>
        <a:p>
          <a:r>
            <a:rPr lang="en-US" dirty="0" smtClean="0"/>
            <a:t>Inflation in Europe</a:t>
          </a:r>
          <a:endParaRPr lang="en-US" dirty="0"/>
        </a:p>
      </dgm:t>
    </dgm:pt>
    <dgm:pt modelId="{FCAC1B8D-995D-4C75-BE22-BB1946F027B8}" type="parTrans" cxnId="{41944AF9-D34A-4F0D-95CD-2E5AC4968F70}">
      <dgm:prSet/>
      <dgm:spPr/>
      <dgm:t>
        <a:bodyPr/>
        <a:lstStyle/>
        <a:p>
          <a:endParaRPr lang="en-US"/>
        </a:p>
      </dgm:t>
    </dgm:pt>
    <dgm:pt modelId="{072F0C81-4481-46D9-8EA3-7532C500588E}" type="sibTrans" cxnId="{41944AF9-D34A-4F0D-95CD-2E5AC4968F70}">
      <dgm:prSet/>
      <dgm:spPr/>
      <dgm:t>
        <a:bodyPr/>
        <a:lstStyle/>
        <a:p>
          <a:endParaRPr lang="en-US"/>
        </a:p>
      </dgm:t>
    </dgm:pt>
    <dgm:pt modelId="{1AC96C85-361A-4377-995B-4B02DFF8F616}">
      <dgm:prSet phldrT="[Text]"/>
      <dgm:spPr/>
      <dgm:t>
        <a:bodyPr/>
        <a:lstStyle/>
        <a:p>
          <a:r>
            <a:rPr lang="en-US" dirty="0" smtClean="0"/>
            <a:t>Laborers make less money, landed aristocrats make more</a:t>
          </a:r>
          <a:endParaRPr lang="en-US" dirty="0"/>
        </a:p>
      </dgm:t>
    </dgm:pt>
    <dgm:pt modelId="{8A898D71-3E60-4C8E-B565-7F1B4779C7A2}" type="parTrans" cxnId="{D8274C6E-A3AF-49C1-9103-BB3A3C5FBDA3}">
      <dgm:prSet/>
      <dgm:spPr/>
      <dgm:t>
        <a:bodyPr/>
        <a:lstStyle/>
        <a:p>
          <a:endParaRPr lang="en-US"/>
        </a:p>
      </dgm:t>
    </dgm:pt>
    <dgm:pt modelId="{E684A0F8-FC4D-4B19-B08B-A0325DD456F4}" type="sibTrans" cxnId="{D8274C6E-A3AF-49C1-9103-BB3A3C5FBDA3}">
      <dgm:prSet/>
      <dgm:spPr/>
      <dgm:t>
        <a:bodyPr/>
        <a:lstStyle/>
        <a:p>
          <a:endParaRPr lang="en-US"/>
        </a:p>
      </dgm:t>
    </dgm:pt>
    <dgm:pt modelId="{5A314C8D-2CA7-4B82-A639-275F4BFB855A}">
      <dgm:prSet phldrT="[Text]"/>
      <dgm:spPr/>
      <dgm:t>
        <a:bodyPr/>
        <a:lstStyle/>
        <a:p>
          <a:r>
            <a:rPr lang="en-US" dirty="0" smtClean="0"/>
            <a:t>Aristocrats look for new ways to invest money</a:t>
          </a:r>
          <a:endParaRPr lang="en-US" dirty="0"/>
        </a:p>
      </dgm:t>
    </dgm:pt>
    <dgm:pt modelId="{5690EFBD-42A9-456F-8302-1DFF33CF861F}" type="parTrans" cxnId="{5E36680C-58FC-4490-A4F0-F380FCE79C9F}">
      <dgm:prSet/>
      <dgm:spPr/>
      <dgm:t>
        <a:bodyPr/>
        <a:lstStyle/>
        <a:p>
          <a:endParaRPr lang="en-US"/>
        </a:p>
      </dgm:t>
    </dgm:pt>
    <dgm:pt modelId="{4B65739A-F121-4952-A2B7-54523B2A41B0}" type="sibTrans" cxnId="{5E36680C-58FC-4490-A4F0-F380FCE79C9F}">
      <dgm:prSet/>
      <dgm:spPr/>
      <dgm:t>
        <a:bodyPr/>
        <a:lstStyle/>
        <a:p>
          <a:endParaRPr lang="en-US"/>
        </a:p>
      </dgm:t>
    </dgm:pt>
    <dgm:pt modelId="{2FB5679B-FD51-463F-8B69-B617C7ECFF20}" type="pres">
      <dgm:prSet presAssocID="{93AB0815-6044-4526-AD3D-767C973E4F3A}" presName="CompostProcess" presStyleCnt="0">
        <dgm:presLayoutVars>
          <dgm:dir/>
          <dgm:resizeHandles val="exact"/>
        </dgm:presLayoutVars>
      </dgm:prSet>
      <dgm:spPr/>
    </dgm:pt>
    <dgm:pt modelId="{E8DFA549-36C7-4008-BBBB-E7B3796C48D4}" type="pres">
      <dgm:prSet presAssocID="{93AB0815-6044-4526-AD3D-767C973E4F3A}" presName="arrow" presStyleLbl="bgShp" presStyleIdx="0" presStyleCnt="1"/>
      <dgm:spPr/>
    </dgm:pt>
    <dgm:pt modelId="{FD1E9B41-DCD5-4B55-B6A8-BDA3225EBA29}" type="pres">
      <dgm:prSet presAssocID="{93AB0815-6044-4526-AD3D-767C973E4F3A}" presName="linearProcess" presStyleCnt="0"/>
      <dgm:spPr/>
    </dgm:pt>
    <dgm:pt modelId="{A8404D33-5DC3-476B-9CEE-4A2289A4C227}" type="pres">
      <dgm:prSet presAssocID="{A213C544-72A3-4A4D-939B-5BAB7F6397B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45C44-C512-48FF-8734-AB34CB3C5133}" type="pres">
      <dgm:prSet presAssocID="{072F0C81-4481-46D9-8EA3-7532C500588E}" presName="sibTrans" presStyleCnt="0"/>
      <dgm:spPr/>
    </dgm:pt>
    <dgm:pt modelId="{1632D0EA-AA56-43A6-8A70-312C6E0C6ED6}" type="pres">
      <dgm:prSet presAssocID="{1AC96C85-361A-4377-995B-4B02DFF8F616}" presName="textNode" presStyleLbl="node1" presStyleIdx="1" presStyleCnt="3" custScaleX="95883" custScaleY="131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4378F-B9BC-418E-8DB4-87FD627F2F09}" type="pres">
      <dgm:prSet presAssocID="{E684A0F8-FC4D-4B19-B08B-A0325DD456F4}" presName="sibTrans" presStyleCnt="0"/>
      <dgm:spPr/>
    </dgm:pt>
    <dgm:pt modelId="{7058E655-E3AF-4ACF-8871-6D3088A5C113}" type="pres">
      <dgm:prSet presAssocID="{5A314C8D-2CA7-4B82-A639-275F4BFB855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C97CA3-74BE-4D22-974E-303C9D5DDF7C}" type="presOf" srcId="{5A314C8D-2CA7-4B82-A639-275F4BFB855A}" destId="{7058E655-E3AF-4ACF-8871-6D3088A5C113}" srcOrd="0" destOrd="0" presId="urn:microsoft.com/office/officeart/2005/8/layout/hProcess9"/>
    <dgm:cxn modelId="{41944AF9-D34A-4F0D-95CD-2E5AC4968F70}" srcId="{93AB0815-6044-4526-AD3D-767C973E4F3A}" destId="{A213C544-72A3-4A4D-939B-5BAB7F6397BE}" srcOrd="0" destOrd="0" parTransId="{FCAC1B8D-995D-4C75-BE22-BB1946F027B8}" sibTransId="{072F0C81-4481-46D9-8EA3-7532C500588E}"/>
    <dgm:cxn modelId="{D8274C6E-A3AF-49C1-9103-BB3A3C5FBDA3}" srcId="{93AB0815-6044-4526-AD3D-767C973E4F3A}" destId="{1AC96C85-361A-4377-995B-4B02DFF8F616}" srcOrd="1" destOrd="0" parTransId="{8A898D71-3E60-4C8E-B565-7F1B4779C7A2}" sibTransId="{E684A0F8-FC4D-4B19-B08B-A0325DD456F4}"/>
    <dgm:cxn modelId="{F0A68020-7CB5-4816-9BF7-CDA6EC6D90C8}" type="presOf" srcId="{93AB0815-6044-4526-AD3D-767C973E4F3A}" destId="{2FB5679B-FD51-463F-8B69-B617C7ECFF20}" srcOrd="0" destOrd="0" presId="urn:microsoft.com/office/officeart/2005/8/layout/hProcess9"/>
    <dgm:cxn modelId="{0798E62C-4BE8-4050-B208-1EC44230599E}" type="presOf" srcId="{A213C544-72A3-4A4D-939B-5BAB7F6397BE}" destId="{A8404D33-5DC3-476B-9CEE-4A2289A4C227}" srcOrd="0" destOrd="0" presId="urn:microsoft.com/office/officeart/2005/8/layout/hProcess9"/>
    <dgm:cxn modelId="{5E36680C-58FC-4490-A4F0-F380FCE79C9F}" srcId="{93AB0815-6044-4526-AD3D-767C973E4F3A}" destId="{5A314C8D-2CA7-4B82-A639-275F4BFB855A}" srcOrd="2" destOrd="0" parTransId="{5690EFBD-42A9-456F-8302-1DFF33CF861F}" sibTransId="{4B65739A-F121-4952-A2B7-54523B2A41B0}"/>
    <dgm:cxn modelId="{807CDEAD-F076-4B1F-BDF2-E7872D8EE311}" type="presOf" srcId="{1AC96C85-361A-4377-995B-4B02DFF8F616}" destId="{1632D0EA-AA56-43A6-8A70-312C6E0C6ED6}" srcOrd="0" destOrd="0" presId="urn:microsoft.com/office/officeart/2005/8/layout/hProcess9"/>
    <dgm:cxn modelId="{7ED307A0-2631-406D-A104-4F1D60348C62}" type="presParOf" srcId="{2FB5679B-FD51-463F-8B69-B617C7ECFF20}" destId="{E8DFA549-36C7-4008-BBBB-E7B3796C48D4}" srcOrd="0" destOrd="0" presId="urn:microsoft.com/office/officeart/2005/8/layout/hProcess9"/>
    <dgm:cxn modelId="{557287E7-7CB6-48AF-BCF2-131D9058218A}" type="presParOf" srcId="{2FB5679B-FD51-463F-8B69-B617C7ECFF20}" destId="{FD1E9B41-DCD5-4B55-B6A8-BDA3225EBA29}" srcOrd="1" destOrd="0" presId="urn:microsoft.com/office/officeart/2005/8/layout/hProcess9"/>
    <dgm:cxn modelId="{54D01AE7-AD1A-4418-A947-46001B224EF2}" type="presParOf" srcId="{FD1E9B41-DCD5-4B55-B6A8-BDA3225EBA29}" destId="{A8404D33-5DC3-476B-9CEE-4A2289A4C227}" srcOrd="0" destOrd="0" presId="urn:microsoft.com/office/officeart/2005/8/layout/hProcess9"/>
    <dgm:cxn modelId="{933DDCD3-2EB6-4759-AD5E-4CE06211B94B}" type="presParOf" srcId="{FD1E9B41-DCD5-4B55-B6A8-BDA3225EBA29}" destId="{6F545C44-C512-48FF-8734-AB34CB3C5133}" srcOrd="1" destOrd="0" presId="urn:microsoft.com/office/officeart/2005/8/layout/hProcess9"/>
    <dgm:cxn modelId="{E31E23DB-2DEE-48E7-B297-39F7DED1FF35}" type="presParOf" srcId="{FD1E9B41-DCD5-4B55-B6A8-BDA3225EBA29}" destId="{1632D0EA-AA56-43A6-8A70-312C6E0C6ED6}" srcOrd="2" destOrd="0" presId="urn:microsoft.com/office/officeart/2005/8/layout/hProcess9"/>
    <dgm:cxn modelId="{5F26866E-DF65-487B-954B-87C10F384741}" type="presParOf" srcId="{FD1E9B41-DCD5-4B55-B6A8-BDA3225EBA29}" destId="{A6B4378F-B9BC-418E-8DB4-87FD627F2F09}" srcOrd="3" destOrd="0" presId="urn:microsoft.com/office/officeart/2005/8/layout/hProcess9"/>
    <dgm:cxn modelId="{B51E5EED-8C8D-4C54-87AD-E25DD53B7E0D}" type="presParOf" srcId="{FD1E9B41-DCD5-4B55-B6A8-BDA3225EBA29}" destId="{7058E655-E3AF-4ACF-8871-6D3088A5C1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8D7E6-63E1-4277-8821-B1E22C86823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7D7B32-5677-47DD-839B-85477D1F480A}">
      <dgm:prSet phldrT="[Text]"/>
      <dgm:spPr/>
      <dgm:t>
        <a:bodyPr/>
        <a:lstStyle/>
        <a:p>
          <a:r>
            <a:rPr lang="en-US" dirty="0" smtClean="0"/>
            <a:t>Price Revolution:</a:t>
          </a:r>
        </a:p>
        <a:p>
          <a:r>
            <a:rPr lang="en-US" dirty="0" smtClean="0"/>
            <a:t>Inflation in Europe</a:t>
          </a:r>
          <a:endParaRPr lang="en-US" dirty="0"/>
        </a:p>
      </dgm:t>
    </dgm:pt>
    <dgm:pt modelId="{237FDA04-D51F-401D-B2E2-C114347BA3BB}" type="parTrans" cxnId="{8D3D6E5B-C66E-468B-A072-EBBD095EADE9}">
      <dgm:prSet/>
      <dgm:spPr/>
      <dgm:t>
        <a:bodyPr/>
        <a:lstStyle/>
        <a:p>
          <a:endParaRPr lang="en-US"/>
        </a:p>
      </dgm:t>
    </dgm:pt>
    <dgm:pt modelId="{FFDD85BA-348A-4085-B6BA-DA870D11F8ED}" type="sibTrans" cxnId="{8D3D6E5B-C66E-468B-A072-EBBD095EADE9}">
      <dgm:prSet/>
      <dgm:spPr/>
      <dgm:t>
        <a:bodyPr/>
        <a:lstStyle/>
        <a:p>
          <a:endParaRPr lang="en-US"/>
        </a:p>
      </dgm:t>
    </dgm:pt>
    <dgm:pt modelId="{83F4392C-7644-4A63-B1CA-AB339EDFB883}">
      <dgm:prSet phldrT="[Text]"/>
      <dgm:spPr/>
      <dgm:t>
        <a:bodyPr/>
        <a:lstStyle/>
        <a:p>
          <a:r>
            <a:rPr lang="en-US" smtClean="0"/>
            <a:t>Prices rise, laborers have lower SOL</a:t>
          </a:r>
          <a:endParaRPr lang="en-US" dirty="0"/>
        </a:p>
      </dgm:t>
    </dgm:pt>
    <dgm:pt modelId="{4942F9A1-C1A3-44DB-AE16-E24915E93A88}" type="parTrans" cxnId="{D285D149-D6A0-436B-854A-FB76F39E26E8}">
      <dgm:prSet/>
      <dgm:spPr/>
      <dgm:t>
        <a:bodyPr/>
        <a:lstStyle/>
        <a:p>
          <a:endParaRPr lang="en-US"/>
        </a:p>
      </dgm:t>
    </dgm:pt>
    <dgm:pt modelId="{51404EB3-ABF8-4631-B4DD-2321384D3E56}" type="sibTrans" cxnId="{D285D149-D6A0-436B-854A-FB76F39E26E8}">
      <dgm:prSet/>
      <dgm:spPr/>
      <dgm:t>
        <a:bodyPr/>
        <a:lstStyle/>
        <a:p>
          <a:endParaRPr lang="en-US"/>
        </a:p>
      </dgm:t>
    </dgm:pt>
    <dgm:pt modelId="{0FA8FD24-2323-4B1D-8A8B-BF7F7C2F0A2D}">
      <dgm:prSet phldrT="[Text]"/>
      <dgm:spPr/>
      <dgm:t>
        <a:bodyPr/>
        <a:lstStyle/>
        <a:p>
          <a:r>
            <a:rPr lang="en-US" dirty="0" smtClean="0"/>
            <a:t>Look for new opportunities</a:t>
          </a:r>
          <a:endParaRPr lang="en-US" dirty="0"/>
        </a:p>
      </dgm:t>
    </dgm:pt>
    <dgm:pt modelId="{3CC0EEC3-0D56-499D-97BF-5D5DEC35B7CF}" type="parTrans" cxnId="{79BABB18-5E2E-42DE-B9DA-2C32E7E9F335}">
      <dgm:prSet/>
      <dgm:spPr/>
      <dgm:t>
        <a:bodyPr/>
        <a:lstStyle/>
        <a:p>
          <a:endParaRPr lang="en-US"/>
        </a:p>
      </dgm:t>
    </dgm:pt>
    <dgm:pt modelId="{C1F613DB-FEED-4AD0-A961-123BCBA9DEDD}" type="sibTrans" cxnId="{79BABB18-5E2E-42DE-B9DA-2C32E7E9F335}">
      <dgm:prSet/>
      <dgm:spPr/>
      <dgm:t>
        <a:bodyPr/>
        <a:lstStyle/>
        <a:p>
          <a:endParaRPr lang="en-US"/>
        </a:p>
      </dgm:t>
    </dgm:pt>
    <dgm:pt modelId="{2D43A88D-9838-4FEF-98D1-54CEC01F7B5D}">
      <dgm:prSet phldrT="[Text]"/>
      <dgm:spPr/>
      <dgm:t>
        <a:bodyPr/>
        <a:lstStyle/>
        <a:p>
          <a:r>
            <a:rPr lang="en-US" dirty="0" smtClean="0"/>
            <a:t>Look for new ways to invest</a:t>
          </a:r>
          <a:endParaRPr lang="en-US" dirty="0"/>
        </a:p>
      </dgm:t>
    </dgm:pt>
    <dgm:pt modelId="{2C1EC429-BC5A-4281-A256-4956611D870A}" type="parTrans" cxnId="{0554E6FC-D070-419C-BAF2-BFBCC09D8485}">
      <dgm:prSet/>
      <dgm:spPr/>
      <dgm:t>
        <a:bodyPr/>
        <a:lstStyle/>
        <a:p>
          <a:endParaRPr lang="en-US"/>
        </a:p>
      </dgm:t>
    </dgm:pt>
    <dgm:pt modelId="{EECD3719-3F9E-4DCD-A734-7A3CA2DC8BF2}" type="sibTrans" cxnId="{0554E6FC-D070-419C-BAF2-BFBCC09D8485}">
      <dgm:prSet/>
      <dgm:spPr/>
      <dgm:t>
        <a:bodyPr/>
        <a:lstStyle/>
        <a:p>
          <a:endParaRPr lang="en-US"/>
        </a:p>
      </dgm:t>
    </dgm:pt>
    <dgm:pt modelId="{7675E969-8387-42DE-A87A-B44288FA8503}">
      <dgm:prSet phldrT="[Text]"/>
      <dgm:spPr/>
      <dgm:t>
        <a:bodyPr/>
        <a:lstStyle/>
        <a:p>
          <a:r>
            <a:rPr lang="en-US" dirty="0" smtClean="0"/>
            <a:t>Aristocrats make more money from rent</a:t>
          </a:r>
          <a:endParaRPr lang="en-US" dirty="0"/>
        </a:p>
      </dgm:t>
    </dgm:pt>
    <dgm:pt modelId="{5EAE0E77-B7C7-4DA2-A531-A3AFDDC2D8B5}" type="sibTrans" cxnId="{03510732-AAE7-4952-9F86-386617EFC4E3}">
      <dgm:prSet/>
      <dgm:spPr/>
      <dgm:t>
        <a:bodyPr/>
        <a:lstStyle/>
        <a:p>
          <a:endParaRPr lang="en-US"/>
        </a:p>
      </dgm:t>
    </dgm:pt>
    <dgm:pt modelId="{CD838994-CFE2-4B23-A2F2-666AC71BC2CC}" type="parTrans" cxnId="{03510732-AAE7-4952-9F86-386617EFC4E3}">
      <dgm:prSet/>
      <dgm:spPr/>
      <dgm:t>
        <a:bodyPr/>
        <a:lstStyle/>
        <a:p>
          <a:endParaRPr lang="en-US"/>
        </a:p>
      </dgm:t>
    </dgm:pt>
    <dgm:pt modelId="{BAB26A39-3584-406A-B110-4D26AB037466}">
      <dgm:prSet phldrT="[Text]"/>
      <dgm:spPr/>
      <dgm:t>
        <a:bodyPr/>
        <a:lstStyle/>
        <a:p>
          <a:endParaRPr lang="en-US" dirty="0"/>
        </a:p>
      </dgm:t>
    </dgm:pt>
    <dgm:pt modelId="{AD1E45CA-8958-4261-8C87-05B8E12CB95C}" type="parTrans" cxnId="{6F1EB2E8-1A49-424C-8CFF-49D3702E685D}">
      <dgm:prSet/>
      <dgm:spPr/>
      <dgm:t>
        <a:bodyPr/>
        <a:lstStyle/>
        <a:p>
          <a:endParaRPr lang="en-US"/>
        </a:p>
      </dgm:t>
    </dgm:pt>
    <dgm:pt modelId="{F7778154-DABB-4BD6-A1D9-A1D0556D0567}" type="sibTrans" cxnId="{6F1EB2E8-1A49-424C-8CFF-49D3702E685D}">
      <dgm:prSet/>
      <dgm:spPr/>
      <dgm:t>
        <a:bodyPr/>
        <a:lstStyle/>
        <a:p>
          <a:endParaRPr lang="en-US"/>
        </a:p>
      </dgm:t>
    </dgm:pt>
    <dgm:pt modelId="{CD5E4263-EDBF-4ECE-B8E1-D0DCE03CD4FE}" type="pres">
      <dgm:prSet presAssocID="{CB18D7E6-63E1-4277-8821-B1E22C8682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0B752F-82A5-4968-BAAD-12F6F9AD7554}" type="pres">
      <dgm:prSet presAssocID="{587D7B32-5677-47DD-839B-85477D1F480A}" presName="hierRoot1" presStyleCnt="0"/>
      <dgm:spPr/>
    </dgm:pt>
    <dgm:pt modelId="{B71D7137-8D89-4015-BC21-74D2964384EA}" type="pres">
      <dgm:prSet presAssocID="{587D7B32-5677-47DD-839B-85477D1F480A}" presName="composite" presStyleCnt="0"/>
      <dgm:spPr/>
    </dgm:pt>
    <dgm:pt modelId="{FB136D95-E21D-4394-9CBC-F7A85F5186D5}" type="pres">
      <dgm:prSet presAssocID="{587D7B32-5677-47DD-839B-85477D1F480A}" presName="background" presStyleLbl="node0" presStyleIdx="0" presStyleCnt="1"/>
      <dgm:spPr/>
    </dgm:pt>
    <dgm:pt modelId="{1D0983A2-F1D4-4AC6-940A-6BA4881EFA5B}" type="pres">
      <dgm:prSet presAssocID="{587D7B32-5677-47DD-839B-85477D1F480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94452C-FD3B-4353-BE38-0A711253D6D9}" type="pres">
      <dgm:prSet presAssocID="{587D7B32-5677-47DD-839B-85477D1F480A}" presName="hierChild2" presStyleCnt="0"/>
      <dgm:spPr/>
    </dgm:pt>
    <dgm:pt modelId="{E5DAD724-7DAD-4E95-B53B-ACEB7F80C6E9}" type="pres">
      <dgm:prSet presAssocID="{4942F9A1-C1A3-44DB-AE16-E24915E93A8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24FBB61-7160-40A2-A915-913F49AA89CE}" type="pres">
      <dgm:prSet presAssocID="{83F4392C-7644-4A63-B1CA-AB339EDFB883}" presName="hierRoot2" presStyleCnt="0"/>
      <dgm:spPr/>
    </dgm:pt>
    <dgm:pt modelId="{98A94A68-90A7-46DE-ADB8-1456E61AB897}" type="pres">
      <dgm:prSet presAssocID="{83F4392C-7644-4A63-B1CA-AB339EDFB883}" presName="composite2" presStyleCnt="0"/>
      <dgm:spPr/>
    </dgm:pt>
    <dgm:pt modelId="{2F2FEDF7-0940-4FCE-9BA5-BE6C85895CD4}" type="pres">
      <dgm:prSet presAssocID="{83F4392C-7644-4A63-B1CA-AB339EDFB883}" presName="background2" presStyleLbl="node2" presStyleIdx="0" presStyleCnt="2"/>
      <dgm:spPr/>
    </dgm:pt>
    <dgm:pt modelId="{37196280-2BFA-4BDE-9030-6FA8E6060ACF}" type="pres">
      <dgm:prSet presAssocID="{83F4392C-7644-4A63-B1CA-AB339EDFB88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68429A-4478-4923-8902-D55A8BCEAC3B}" type="pres">
      <dgm:prSet presAssocID="{83F4392C-7644-4A63-B1CA-AB339EDFB883}" presName="hierChild3" presStyleCnt="0"/>
      <dgm:spPr/>
    </dgm:pt>
    <dgm:pt modelId="{8D7CBEC4-0719-423D-8505-AA544CD1FD05}" type="pres">
      <dgm:prSet presAssocID="{3CC0EEC3-0D56-499D-97BF-5D5DEC35B7CF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5B1A040-9889-4E23-A983-EB43F8900045}" type="pres">
      <dgm:prSet presAssocID="{0FA8FD24-2323-4B1D-8A8B-BF7F7C2F0A2D}" presName="hierRoot3" presStyleCnt="0"/>
      <dgm:spPr/>
    </dgm:pt>
    <dgm:pt modelId="{898D7463-34DD-4C3D-850F-F3A4F1FA234A}" type="pres">
      <dgm:prSet presAssocID="{0FA8FD24-2323-4B1D-8A8B-BF7F7C2F0A2D}" presName="composite3" presStyleCnt="0"/>
      <dgm:spPr/>
    </dgm:pt>
    <dgm:pt modelId="{206D4573-3C36-4DBA-BBD6-F476B0B9E477}" type="pres">
      <dgm:prSet presAssocID="{0FA8FD24-2323-4B1D-8A8B-BF7F7C2F0A2D}" presName="background3" presStyleLbl="node3" presStyleIdx="0" presStyleCnt="3"/>
      <dgm:spPr/>
    </dgm:pt>
    <dgm:pt modelId="{B14E71C4-5E49-4BC6-88B3-BAF2BBE43071}" type="pres">
      <dgm:prSet presAssocID="{0FA8FD24-2323-4B1D-8A8B-BF7F7C2F0A2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A8BE6A-61DB-46C3-B6B5-464E5333E456}" type="pres">
      <dgm:prSet presAssocID="{0FA8FD24-2323-4B1D-8A8B-BF7F7C2F0A2D}" presName="hierChild4" presStyleCnt="0"/>
      <dgm:spPr/>
    </dgm:pt>
    <dgm:pt modelId="{241636CB-0460-45BA-B79E-1192BFED2E37}" type="pres">
      <dgm:prSet presAssocID="{CD838994-CFE2-4B23-A2F2-666AC71BC2C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929FB55-C9E8-4721-AB34-12D8272632D4}" type="pres">
      <dgm:prSet presAssocID="{7675E969-8387-42DE-A87A-B44288FA8503}" presName="hierRoot2" presStyleCnt="0"/>
      <dgm:spPr/>
    </dgm:pt>
    <dgm:pt modelId="{990F13A7-A9B1-4B5D-8D26-65DD0277860E}" type="pres">
      <dgm:prSet presAssocID="{7675E969-8387-42DE-A87A-B44288FA8503}" presName="composite2" presStyleCnt="0"/>
      <dgm:spPr/>
    </dgm:pt>
    <dgm:pt modelId="{10BE4CE1-F93E-499F-8F02-7538AD64CFDA}" type="pres">
      <dgm:prSet presAssocID="{7675E969-8387-42DE-A87A-B44288FA8503}" presName="background2" presStyleLbl="node2" presStyleIdx="1" presStyleCnt="2"/>
      <dgm:spPr/>
    </dgm:pt>
    <dgm:pt modelId="{48E31BF1-078A-4200-99D2-F8DA0A6E1324}" type="pres">
      <dgm:prSet presAssocID="{7675E969-8387-42DE-A87A-B44288FA850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3ADE10-C5BB-42D4-8A3F-D8DFF773534F}" type="pres">
      <dgm:prSet presAssocID="{7675E969-8387-42DE-A87A-B44288FA8503}" presName="hierChild3" presStyleCnt="0"/>
      <dgm:spPr/>
    </dgm:pt>
    <dgm:pt modelId="{24B940AE-8903-4607-9F9C-6E5CDB9BB5E2}" type="pres">
      <dgm:prSet presAssocID="{2C1EC429-BC5A-4281-A256-4956611D870A}" presName="Name17" presStyleLbl="parChTrans1D3" presStyleIdx="1" presStyleCnt="3"/>
      <dgm:spPr/>
      <dgm:t>
        <a:bodyPr/>
        <a:lstStyle/>
        <a:p>
          <a:endParaRPr lang="en-US"/>
        </a:p>
      </dgm:t>
    </dgm:pt>
    <dgm:pt modelId="{430350FD-6E62-4CA1-A664-DAF91699CBE5}" type="pres">
      <dgm:prSet presAssocID="{2D43A88D-9838-4FEF-98D1-54CEC01F7B5D}" presName="hierRoot3" presStyleCnt="0"/>
      <dgm:spPr/>
    </dgm:pt>
    <dgm:pt modelId="{58EF2ADC-7A8C-419F-9011-BFF769DF97A9}" type="pres">
      <dgm:prSet presAssocID="{2D43A88D-9838-4FEF-98D1-54CEC01F7B5D}" presName="composite3" presStyleCnt="0"/>
      <dgm:spPr/>
    </dgm:pt>
    <dgm:pt modelId="{88C1F1AB-986B-4317-9AEA-270836BEC2A8}" type="pres">
      <dgm:prSet presAssocID="{2D43A88D-9838-4FEF-98D1-54CEC01F7B5D}" presName="background3" presStyleLbl="node3" presStyleIdx="1" presStyleCnt="3"/>
      <dgm:spPr/>
    </dgm:pt>
    <dgm:pt modelId="{2068410F-31EE-4712-9D48-E7453F723B31}" type="pres">
      <dgm:prSet presAssocID="{2D43A88D-9838-4FEF-98D1-54CEC01F7B5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FAB513-0796-4551-9931-DAB8219237FA}" type="pres">
      <dgm:prSet presAssocID="{2D43A88D-9838-4FEF-98D1-54CEC01F7B5D}" presName="hierChild4" presStyleCnt="0"/>
      <dgm:spPr/>
    </dgm:pt>
    <dgm:pt modelId="{7FFA390D-2E52-47C3-ACA5-8D4F88781773}" type="pres">
      <dgm:prSet presAssocID="{AD1E45CA-8958-4261-8C87-05B8E12CB95C}" presName="Name17" presStyleLbl="parChTrans1D3" presStyleIdx="2" presStyleCnt="3"/>
      <dgm:spPr/>
      <dgm:t>
        <a:bodyPr/>
        <a:lstStyle/>
        <a:p>
          <a:endParaRPr lang="en-US"/>
        </a:p>
      </dgm:t>
    </dgm:pt>
    <dgm:pt modelId="{F941BFC6-86B8-4F5B-9F7F-A88DAA5BC138}" type="pres">
      <dgm:prSet presAssocID="{BAB26A39-3584-406A-B110-4D26AB037466}" presName="hierRoot3" presStyleCnt="0"/>
      <dgm:spPr/>
    </dgm:pt>
    <dgm:pt modelId="{C5DDA7B8-3B6A-4E69-AF36-3A29B9156F48}" type="pres">
      <dgm:prSet presAssocID="{BAB26A39-3584-406A-B110-4D26AB037466}" presName="composite3" presStyleCnt="0"/>
      <dgm:spPr/>
    </dgm:pt>
    <dgm:pt modelId="{8C19A574-2107-4460-BF86-1EF381E9D7C3}" type="pres">
      <dgm:prSet presAssocID="{BAB26A39-3584-406A-B110-4D26AB037466}" presName="background3" presStyleLbl="node3" presStyleIdx="2" presStyleCnt="3"/>
      <dgm:spPr/>
    </dgm:pt>
    <dgm:pt modelId="{1C02008E-E81B-4380-876C-C4E4C2642711}" type="pres">
      <dgm:prSet presAssocID="{BAB26A39-3584-406A-B110-4D26AB03746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1261CE-24D0-490F-B993-0D13F226CAC5}" type="pres">
      <dgm:prSet presAssocID="{BAB26A39-3584-406A-B110-4D26AB037466}" presName="hierChild4" presStyleCnt="0"/>
      <dgm:spPr/>
    </dgm:pt>
  </dgm:ptLst>
  <dgm:cxnLst>
    <dgm:cxn modelId="{FE6A94A1-5F10-4A4F-A22C-D51D19C32C29}" type="presOf" srcId="{3CC0EEC3-0D56-499D-97BF-5D5DEC35B7CF}" destId="{8D7CBEC4-0719-423D-8505-AA544CD1FD05}" srcOrd="0" destOrd="0" presId="urn:microsoft.com/office/officeart/2005/8/layout/hierarchy1"/>
    <dgm:cxn modelId="{F79DA5D2-425A-4AF9-A5B1-CA262E4ACE1B}" type="presOf" srcId="{2D43A88D-9838-4FEF-98D1-54CEC01F7B5D}" destId="{2068410F-31EE-4712-9D48-E7453F723B31}" srcOrd="0" destOrd="0" presId="urn:microsoft.com/office/officeart/2005/8/layout/hierarchy1"/>
    <dgm:cxn modelId="{73CE3FA1-989F-4FA6-AFB5-68D08D0B20D2}" type="presOf" srcId="{CB18D7E6-63E1-4277-8821-B1E22C868230}" destId="{CD5E4263-EDBF-4ECE-B8E1-D0DCE03CD4FE}" srcOrd="0" destOrd="0" presId="urn:microsoft.com/office/officeart/2005/8/layout/hierarchy1"/>
    <dgm:cxn modelId="{6F1EB2E8-1A49-424C-8CFF-49D3702E685D}" srcId="{7675E969-8387-42DE-A87A-B44288FA8503}" destId="{BAB26A39-3584-406A-B110-4D26AB037466}" srcOrd="1" destOrd="0" parTransId="{AD1E45CA-8958-4261-8C87-05B8E12CB95C}" sibTransId="{F7778154-DABB-4BD6-A1D9-A1D0556D0567}"/>
    <dgm:cxn modelId="{BB74C76D-8D97-410B-97C6-46E136157577}" type="presOf" srcId="{0FA8FD24-2323-4B1D-8A8B-BF7F7C2F0A2D}" destId="{B14E71C4-5E49-4BC6-88B3-BAF2BBE43071}" srcOrd="0" destOrd="0" presId="urn:microsoft.com/office/officeart/2005/8/layout/hierarchy1"/>
    <dgm:cxn modelId="{2AC3D2A1-6A26-4D21-96D9-0FAB845CB46D}" type="presOf" srcId="{83F4392C-7644-4A63-B1CA-AB339EDFB883}" destId="{37196280-2BFA-4BDE-9030-6FA8E6060ACF}" srcOrd="0" destOrd="0" presId="urn:microsoft.com/office/officeart/2005/8/layout/hierarchy1"/>
    <dgm:cxn modelId="{5C50C1C9-77C9-46B9-A5D7-02DE082804CF}" type="presOf" srcId="{587D7B32-5677-47DD-839B-85477D1F480A}" destId="{1D0983A2-F1D4-4AC6-940A-6BA4881EFA5B}" srcOrd="0" destOrd="0" presId="urn:microsoft.com/office/officeart/2005/8/layout/hierarchy1"/>
    <dgm:cxn modelId="{8D3D6E5B-C66E-468B-A072-EBBD095EADE9}" srcId="{CB18D7E6-63E1-4277-8821-B1E22C868230}" destId="{587D7B32-5677-47DD-839B-85477D1F480A}" srcOrd="0" destOrd="0" parTransId="{237FDA04-D51F-401D-B2E2-C114347BA3BB}" sibTransId="{FFDD85BA-348A-4085-B6BA-DA870D11F8ED}"/>
    <dgm:cxn modelId="{86EC66AC-B245-4564-9693-9DC5DEB60864}" type="presOf" srcId="{4942F9A1-C1A3-44DB-AE16-E24915E93A88}" destId="{E5DAD724-7DAD-4E95-B53B-ACEB7F80C6E9}" srcOrd="0" destOrd="0" presId="urn:microsoft.com/office/officeart/2005/8/layout/hierarchy1"/>
    <dgm:cxn modelId="{ADE92FF1-937A-4154-867C-BABC9D752DE0}" type="presOf" srcId="{AD1E45CA-8958-4261-8C87-05B8E12CB95C}" destId="{7FFA390D-2E52-47C3-ACA5-8D4F88781773}" srcOrd="0" destOrd="0" presId="urn:microsoft.com/office/officeart/2005/8/layout/hierarchy1"/>
    <dgm:cxn modelId="{0554E6FC-D070-419C-BAF2-BFBCC09D8485}" srcId="{7675E969-8387-42DE-A87A-B44288FA8503}" destId="{2D43A88D-9838-4FEF-98D1-54CEC01F7B5D}" srcOrd="0" destOrd="0" parTransId="{2C1EC429-BC5A-4281-A256-4956611D870A}" sibTransId="{EECD3719-3F9E-4DCD-A734-7A3CA2DC8BF2}"/>
    <dgm:cxn modelId="{FDAE68FC-270D-47A8-8223-7EE04E061B2C}" type="presOf" srcId="{CD838994-CFE2-4B23-A2F2-666AC71BC2CC}" destId="{241636CB-0460-45BA-B79E-1192BFED2E37}" srcOrd="0" destOrd="0" presId="urn:microsoft.com/office/officeart/2005/8/layout/hierarchy1"/>
    <dgm:cxn modelId="{36883E38-2C78-4248-BCDA-A8545418561E}" type="presOf" srcId="{2C1EC429-BC5A-4281-A256-4956611D870A}" destId="{24B940AE-8903-4607-9F9C-6E5CDB9BB5E2}" srcOrd="0" destOrd="0" presId="urn:microsoft.com/office/officeart/2005/8/layout/hierarchy1"/>
    <dgm:cxn modelId="{9C0FC5B3-42A5-4D12-B278-3068FA922608}" type="presOf" srcId="{7675E969-8387-42DE-A87A-B44288FA8503}" destId="{48E31BF1-078A-4200-99D2-F8DA0A6E1324}" srcOrd="0" destOrd="0" presId="urn:microsoft.com/office/officeart/2005/8/layout/hierarchy1"/>
    <dgm:cxn modelId="{D285D149-D6A0-436B-854A-FB76F39E26E8}" srcId="{587D7B32-5677-47DD-839B-85477D1F480A}" destId="{83F4392C-7644-4A63-B1CA-AB339EDFB883}" srcOrd="0" destOrd="0" parTransId="{4942F9A1-C1A3-44DB-AE16-E24915E93A88}" sibTransId="{51404EB3-ABF8-4631-B4DD-2321384D3E56}"/>
    <dgm:cxn modelId="{79BABB18-5E2E-42DE-B9DA-2C32E7E9F335}" srcId="{83F4392C-7644-4A63-B1CA-AB339EDFB883}" destId="{0FA8FD24-2323-4B1D-8A8B-BF7F7C2F0A2D}" srcOrd="0" destOrd="0" parTransId="{3CC0EEC3-0D56-499D-97BF-5D5DEC35B7CF}" sibTransId="{C1F613DB-FEED-4AD0-A961-123BCBA9DEDD}"/>
    <dgm:cxn modelId="{EBF70F13-C5A0-449A-A285-514B5D1DF3C6}" type="presOf" srcId="{BAB26A39-3584-406A-B110-4D26AB037466}" destId="{1C02008E-E81B-4380-876C-C4E4C2642711}" srcOrd="0" destOrd="0" presId="urn:microsoft.com/office/officeart/2005/8/layout/hierarchy1"/>
    <dgm:cxn modelId="{03510732-AAE7-4952-9F86-386617EFC4E3}" srcId="{587D7B32-5677-47DD-839B-85477D1F480A}" destId="{7675E969-8387-42DE-A87A-B44288FA8503}" srcOrd="1" destOrd="0" parTransId="{CD838994-CFE2-4B23-A2F2-666AC71BC2CC}" sibTransId="{5EAE0E77-B7C7-4DA2-A531-A3AFDDC2D8B5}"/>
    <dgm:cxn modelId="{0F37EE43-DE64-4B5F-9418-30DAD8C26F2D}" type="presParOf" srcId="{CD5E4263-EDBF-4ECE-B8E1-D0DCE03CD4FE}" destId="{6F0B752F-82A5-4968-BAAD-12F6F9AD7554}" srcOrd="0" destOrd="0" presId="urn:microsoft.com/office/officeart/2005/8/layout/hierarchy1"/>
    <dgm:cxn modelId="{0BFFA146-7D8D-4AD3-B4C6-6DB024442AB2}" type="presParOf" srcId="{6F0B752F-82A5-4968-BAAD-12F6F9AD7554}" destId="{B71D7137-8D89-4015-BC21-74D2964384EA}" srcOrd="0" destOrd="0" presId="urn:microsoft.com/office/officeart/2005/8/layout/hierarchy1"/>
    <dgm:cxn modelId="{B0B2D27C-3465-4D0A-9A0E-715245A42A2A}" type="presParOf" srcId="{B71D7137-8D89-4015-BC21-74D2964384EA}" destId="{FB136D95-E21D-4394-9CBC-F7A85F5186D5}" srcOrd="0" destOrd="0" presId="urn:microsoft.com/office/officeart/2005/8/layout/hierarchy1"/>
    <dgm:cxn modelId="{ACD242A7-094C-4AAD-BAA0-0A402185A3EB}" type="presParOf" srcId="{B71D7137-8D89-4015-BC21-74D2964384EA}" destId="{1D0983A2-F1D4-4AC6-940A-6BA4881EFA5B}" srcOrd="1" destOrd="0" presId="urn:microsoft.com/office/officeart/2005/8/layout/hierarchy1"/>
    <dgm:cxn modelId="{CEF5B51F-4BFB-4D9D-B008-A7D86F13FF4D}" type="presParOf" srcId="{6F0B752F-82A5-4968-BAAD-12F6F9AD7554}" destId="{7394452C-FD3B-4353-BE38-0A711253D6D9}" srcOrd="1" destOrd="0" presId="urn:microsoft.com/office/officeart/2005/8/layout/hierarchy1"/>
    <dgm:cxn modelId="{3A9A6071-4001-4C3E-9800-465DCCBB5ACB}" type="presParOf" srcId="{7394452C-FD3B-4353-BE38-0A711253D6D9}" destId="{E5DAD724-7DAD-4E95-B53B-ACEB7F80C6E9}" srcOrd="0" destOrd="0" presId="urn:microsoft.com/office/officeart/2005/8/layout/hierarchy1"/>
    <dgm:cxn modelId="{F6A1AB9F-55DF-4855-A39D-32144A031A8E}" type="presParOf" srcId="{7394452C-FD3B-4353-BE38-0A711253D6D9}" destId="{824FBB61-7160-40A2-A915-913F49AA89CE}" srcOrd="1" destOrd="0" presId="urn:microsoft.com/office/officeart/2005/8/layout/hierarchy1"/>
    <dgm:cxn modelId="{8019250D-A86C-429F-A017-CEAF9D56C49F}" type="presParOf" srcId="{824FBB61-7160-40A2-A915-913F49AA89CE}" destId="{98A94A68-90A7-46DE-ADB8-1456E61AB897}" srcOrd="0" destOrd="0" presId="urn:microsoft.com/office/officeart/2005/8/layout/hierarchy1"/>
    <dgm:cxn modelId="{07582849-1155-4BBD-963B-DA213E7D78A1}" type="presParOf" srcId="{98A94A68-90A7-46DE-ADB8-1456E61AB897}" destId="{2F2FEDF7-0940-4FCE-9BA5-BE6C85895CD4}" srcOrd="0" destOrd="0" presId="urn:microsoft.com/office/officeart/2005/8/layout/hierarchy1"/>
    <dgm:cxn modelId="{E8F39CBD-AB03-4970-ACC9-EA8E47FA86DF}" type="presParOf" srcId="{98A94A68-90A7-46DE-ADB8-1456E61AB897}" destId="{37196280-2BFA-4BDE-9030-6FA8E6060ACF}" srcOrd="1" destOrd="0" presId="urn:microsoft.com/office/officeart/2005/8/layout/hierarchy1"/>
    <dgm:cxn modelId="{6210D4F1-B14A-4441-A836-CAA6082CFB4B}" type="presParOf" srcId="{824FBB61-7160-40A2-A915-913F49AA89CE}" destId="{2168429A-4478-4923-8902-D55A8BCEAC3B}" srcOrd="1" destOrd="0" presId="urn:microsoft.com/office/officeart/2005/8/layout/hierarchy1"/>
    <dgm:cxn modelId="{297963D7-F908-428A-B17E-22286B6F8019}" type="presParOf" srcId="{2168429A-4478-4923-8902-D55A8BCEAC3B}" destId="{8D7CBEC4-0719-423D-8505-AA544CD1FD05}" srcOrd="0" destOrd="0" presId="urn:microsoft.com/office/officeart/2005/8/layout/hierarchy1"/>
    <dgm:cxn modelId="{8DC91721-04E6-433D-B03F-1B899E0B4BA5}" type="presParOf" srcId="{2168429A-4478-4923-8902-D55A8BCEAC3B}" destId="{85B1A040-9889-4E23-A983-EB43F8900045}" srcOrd="1" destOrd="0" presId="urn:microsoft.com/office/officeart/2005/8/layout/hierarchy1"/>
    <dgm:cxn modelId="{B6E5E043-9A0D-4FAD-B056-492FEF7FA251}" type="presParOf" srcId="{85B1A040-9889-4E23-A983-EB43F8900045}" destId="{898D7463-34DD-4C3D-850F-F3A4F1FA234A}" srcOrd="0" destOrd="0" presId="urn:microsoft.com/office/officeart/2005/8/layout/hierarchy1"/>
    <dgm:cxn modelId="{DC104BC7-7D0B-4E3F-8DF7-6A6F9DC06B83}" type="presParOf" srcId="{898D7463-34DD-4C3D-850F-F3A4F1FA234A}" destId="{206D4573-3C36-4DBA-BBD6-F476B0B9E477}" srcOrd="0" destOrd="0" presId="urn:microsoft.com/office/officeart/2005/8/layout/hierarchy1"/>
    <dgm:cxn modelId="{866D199A-71D6-4F2C-969C-0987280C19B7}" type="presParOf" srcId="{898D7463-34DD-4C3D-850F-F3A4F1FA234A}" destId="{B14E71C4-5E49-4BC6-88B3-BAF2BBE43071}" srcOrd="1" destOrd="0" presId="urn:microsoft.com/office/officeart/2005/8/layout/hierarchy1"/>
    <dgm:cxn modelId="{0AFE2B25-53AB-48D4-95DB-76F7DDBD266F}" type="presParOf" srcId="{85B1A040-9889-4E23-A983-EB43F8900045}" destId="{31A8BE6A-61DB-46C3-B6B5-464E5333E456}" srcOrd="1" destOrd="0" presId="urn:microsoft.com/office/officeart/2005/8/layout/hierarchy1"/>
    <dgm:cxn modelId="{545E4D6C-0B68-4C51-B90D-532686FCB0A5}" type="presParOf" srcId="{7394452C-FD3B-4353-BE38-0A711253D6D9}" destId="{241636CB-0460-45BA-B79E-1192BFED2E37}" srcOrd="2" destOrd="0" presId="urn:microsoft.com/office/officeart/2005/8/layout/hierarchy1"/>
    <dgm:cxn modelId="{46B438AE-2769-4C33-80E8-A56FF95E3CD3}" type="presParOf" srcId="{7394452C-FD3B-4353-BE38-0A711253D6D9}" destId="{D929FB55-C9E8-4721-AB34-12D8272632D4}" srcOrd="3" destOrd="0" presId="urn:microsoft.com/office/officeart/2005/8/layout/hierarchy1"/>
    <dgm:cxn modelId="{004A7F71-B95C-4AB3-9823-EC3D38D68103}" type="presParOf" srcId="{D929FB55-C9E8-4721-AB34-12D8272632D4}" destId="{990F13A7-A9B1-4B5D-8D26-65DD0277860E}" srcOrd="0" destOrd="0" presId="urn:microsoft.com/office/officeart/2005/8/layout/hierarchy1"/>
    <dgm:cxn modelId="{0C25719D-111C-48C2-8A92-0615A87A92E7}" type="presParOf" srcId="{990F13A7-A9B1-4B5D-8D26-65DD0277860E}" destId="{10BE4CE1-F93E-499F-8F02-7538AD64CFDA}" srcOrd="0" destOrd="0" presId="urn:microsoft.com/office/officeart/2005/8/layout/hierarchy1"/>
    <dgm:cxn modelId="{A457795D-74F9-4B98-9D99-72FBDA33A4BA}" type="presParOf" srcId="{990F13A7-A9B1-4B5D-8D26-65DD0277860E}" destId="{48E31BF1-078A-4200-99D2-F8DA0A6E1324}" srcOrd="1" destOrd="0" presId="urn:microsoft.com/office/officeart/2005/8/layout/hierarchy1"/>
    <dgm:cxn modelId="{81AE8DD1-680E-4080-AB0F-3B25AE7B8480}" type="presParOf" srcId="{D929FB55-C9E8-4721-AB34-12D8272632D4}" destId="{773ADE10-C5BB-42D4-8A3F-D8DFF773534F}" srcOrd="1" destOrd="0" presId="urn:microsoft.com/office/officeart/2005/8/layout/hierarchy1"/>
    <dgm:cxn modelId="{B60569CD-ED06-40B3-9F6F-F3481B25FF04}" type="presParOf" srcId="{773ADE10-C5BB-42D4-8A3F-D8DFF773534F}" destId="{24B940AE-8903-4607-9F9C-6E5CDB9BB5E2}" srcOrd="0" destOrd="0" presId="urn:microsoft.com/office/officeart/2005/8/layout/hierarchy1"/>
    <dgm:cxn modelId="{3BD1645E-7C96-45B6-8899-54F7A880D9FB}" type="presParOf" srcId="{773ADE10-C5BB-42D4-8A3F-D8DFF773534F}" destId="{430350FD-6E62-4CA1-A664-DAF91699CBE5}" srcOrd="1" destOrd="0" presId="urn:microsoft.com/office/officeart/2005/8/layout/hierarchy1"/>
    <dgm:cxn modelId="{7BA54D80-B71B-47B9-AA38-84EFC20150F1}" type="presParOf" srcId="{430350FD-6E62-4CA1-A664-DAF91699CBE5}" destId="{58EF2ADC-7A8C-419F-9011-BFF769DF97A9}" srcOrd="0" destOrd="0" presId="urn:microsoft.com/office/officeart/2005/8/layout/hierarchy1"/>
    <dgm:cxn modelId="{6E099F5D-CDA7-4F80-A945-EF53E4AA09E8}" type="presParOf" srcId="{58EF2ADC-7A8C-419F-9011-BFF769DF97A9}" destId="{88C1F1AB-986B-4317-9AEA-270836BEC2A8}" srcOrd="0" destOrd="0" presId="urn:microsoft.com/office/officeart/2005/8/layout/hierarchy1"/>
    <dgm:cxn modelId="{D1E8A115-1160-468B-8B0A-CFA7D28C1781}" type="presParOf" srcId="{58EF2ADC-7A8C-419F-9011-BFF769DF97A9}" destId="{2068410F-31EE-4712-9D48-E7453F723B31}" srcOrd="1" destOrd="0" presId="urn:microsoft.com/office/officeart/2005/8/layout/hierarchy1"/>
    <dgm:cxn modelId="{D35DE43E-2D92-4E65-9F61-621734631BB9}" type="presParOf" srcId="{430350FD-6E62-4CA1-A664-DAF91699CBE5}" destId="{05FAB513-0796-4551-9931-DAB8219237FA}" srcOrd="1" destOrd="0" presId="urn:microsoft.com/office/officeart/2005/8/layout/hierarchy1"/>
    <dgm:cxn modelId="{5C98D883-283B-408A-82B2-A1BC4271E49E}" type="presParOf" srcId="{773ADE10-C5BB-42D4-8A3F-D8DFF773534F}" destId="{7FFA390D-2E52-47C3-ACA5-8D4F88781773}" srcOrd="2" destOrd="0" presId="urn:microsoft.com/office/officeart/2005/8/layout/hierarchy1"/>
    <dgm:cxn modelId="{3DFB38BE-9874-45FA-B083-E5519E164837}" type="presParOf" srcId="{773ADE10-C5BB-42D4-8A3F-D8DFF773534F}" destId="{F941BFC6-86B8-4F5B-9F7F-A88DAA5BC138}" srcOrd="3" destOrd="0" presId="urn:microsoft.com/office/officeart/2005/8/layout/hierarchy1"/>
    <dgm:cxn modelId="{0B9E7BC1-CEC3-4D88-94C1-29460DEA53C8}" type="presParOf" srcId="{F941BFC6-86B8-4F5B-9F7F-A88DAA5BC138}" destId="{C5DDA7B8-3B6A-4E69-AF36-3A29B9156F48}" srcOrd="0" destOrd="0" presId="urn:microsoft.com/office/officeart/2005/8/layout/hierarchy1"/>
    <dgm:cxn modelId="{DCE1AC3F-D74F-4E19-943A-7A27EBA945BE}" type="presParOf" srcId="{C5DDA7B8-3B6A-4E69-AF36-3A29B9156F48}" destId="{8C19A574-2107-4460-BF86-1EF381E9D7C3}" srcOrd="0" destOrd="0" presId="urn:microsoft.com/office/officeart/2005/8/layout/hierarchy1"/>
    <dgm:cxn modelId="{6616D30B-90D8-4B4F-8788-1205F8956CA2}" type="presParOf" srcId="{C5DDA7B8-3B6A-4E69-AF36-3A29B9156F48}" destId="{1C02008E-E81B-4380-876C-C4E4C2642711}" srcOrd="1" destOrd="0" presId="urn:microsoft.com/office/officeart/2005/8/layout/hierarchy1"/>
    <dgm:cxn modelId="{509FC9BA-03AF-44D2-BB5A-7E64F2E0E56E}" type="presParOf" srcId="{F941BFC6-86B8-4F5B-9F7F-A88DAA5BC138}" destId="{901261CE-24D0-490F-B993-0D13F226CA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BA21A2-E570-41A3-9E31-2F88A1C7A0B6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023A4E-4938-48F0-87DC-A34C34B24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1A2-E570-41A3-9E31-2F88A1C7A0B6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3A4E-4938-48F0-87DC-A34C34B24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1BA21A2-E570-41A3-9E31-2F88A1C7A0B6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0023A4E-4938-48F0-87DC-A34C34B24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1A2-E570-41A3-9E31-2F88A1C7A0B6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023A4E-4938-48F0-87DC-A34C34B24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1A2-E570-41A3-9E31-2F88A1C7A0B6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0023A4E-4938-48F0-87DC-A34C34B24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BA21A2-E570-41A3-9E31-2F88A1C7A0B6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023A4E-4938-48F0-87DC-A34C34B24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BA21A2-E570-41A3-9E31-2F88A1C7A0B6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023A4E-4938-48F0-87DC-A34C34B24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1A2-E570-41A3-9E31-2F88A1C7A0B6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023A4E-4938-48F0-87DC-A34C34B24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1A2-E570-41A3-9E31-2F88A1C7A0B6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023A4E-4938-48F0-87DC-A34C34B24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21A2-E570-41A3-9E31-2F88A1C7A0B6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023A4E-4938-48F0-87DC-A34C34B24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1BA21A2-E570-41A3-9E31-2F88A1C7A0B6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0023A4E-4938-48F0-87DC-A34C34B24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BA21A2-E570-41A3-9E31-2F88A1C7A0B6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023A4E-4938-48F0-87DC-A34C34B24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hyperlink" Target="http://www.youtube.com/watch?v=n8zBC2dvERM" TargetMode="Externa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upload.wikimedia.org/wikipedia/commons/d/d6/Bartolomeu_Dias_Voyage.PNG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hyperlink" Target="http://en.wikipedia.org/wiki/File:Hernando_de_Magallanes_del_museo_Madri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en.wikipedia.org/wiki/File:Magellan_Elcano_Circumnavigation-en.sv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Europe and the World: New Encounters (1500-1800)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Conquistadors- </a:t>
            </a:r>
            <a:r>
              <a:rPr lang="en-US" dirty="0" smtClean="0"/>
              <a:t>mercenary soldiers that conquered the new world for Spain</a:t>
            </a:r>
          </a:p>
          <a:p>
            <a:pPr lvl="1"/>
            <a:r>
              <a:rPr lang="en-US" dirty="0" smtClean="0"/>
              <a:t>Maya in Mesoamerica on Yucatan Peninsula</a:t>
            </a:r>
          </a:p>
          <a:p>
            <a:pPr lvl="2"/>
            <a:r>
              <a:rPr lang="en-US" dirty="0" smtClean="0"/>
              <a:t>Temples, pyramids, and THE calendar</a:t>
            </a:r>
          </a:p>
          <a:p>
            <a:pPr lvl="1"/>
            <a:r>
              <a:rPr lang="en-US" dirty="0" smtClean="0"/>
              <a:t>Aztecs in central Mexico</a:t>
            </a:r>
          </a:p>
          <a:p>
            <a:pPr lvl="2"/>
            <a:r>
              <a:rPr lang="en-US" dirty="0" smtClean="0"/>
              <a:t>Tenochtitlan (no </a:t>
            </a:r>
            <a:r>
              <a:rPr lang="en-US" dirty="0" err="1" smtClean="0"/>
              <a:t>Mexco</a:t>
            </a:r>
            <a:r>
              <a:rPr lang="en-US" dirty="0" smtClean="0"/>
              <a:t> City</a:t>
            </a:r>
          </a:p>
          <a:p>
            <a:pPr lvl="2"/>
            <a:r>
              <a:rPr lang="en-US" dirty="0" smtClean="0"/>
              <a:t>Warriors</a:t>
            </a:r>
          </a:p>
          <a:p>
            <a:r>
              <a:rPr lang="en-US" b="1" u="sng" dirty="0" err="1" smtClean="0"/>
              <a:t>Hernan</a:t>
            </a:r>
            <a:r>
              <a:rPr lang="en-US" b="1" u="sng" dirty="0" smtClean="0"/>
              <a:t> Cortes </a:t>
            </a:r>
            <a:r>
              <a:rPr lang="en-US" dirty="0" smtClean="0"/>
              <a:t>(1485-1547)</a:t>
            </a:r>
          </a:p>
          <a:p>
            <a:pPr lvl="1"/>
            <a:r>
              <a:rPr lang="en-US" dirty="0" smtClean="0"/>
              <a:t>1519- landed at Veracruz</a:t>
            </a:r>
          </a:p>
          <a:p>
            <a:pPr lvl="1"/>
            <a:r>
              <a:rPr lang="en-US" dirty="0" smtClean="0"/>
              <a:t>With help of the Maya marched to Tenochtitlan</a:t>
            </a:r>
          </a:p>
          <a:p>
            <a:pPr lvl="1"/>
            <a:r>
              <a:rPr lang="en-US" dirty="0" smtClean="0"/>
              <a:t>Met </a:t>
            </a:r>
            <a:r>
              <a:rPr lang="en-US" b="1" u="sng" dirty="0" err="1" smtClean="0"/>
              <a:t>Moctezuma</a:t>
            </a:r>
            <a:r>
              <a:rPr lang="en-US" dirty="0" smtClean="0"/>
              <a:t> (believed he was Quetzalcoatl)</a:t>
            </a:r>
          </a:p>
          <a:p>
            <a:pPr lvl="1"/>
            <a:r>
              <a:rPr lang="en-US" dirty="0" smtClean="0"/>
              <a:t>Brought smallpox and destruction</a:t>
            </a:r>
            <a:endParaRPr lang="en-US" dirty="0"/>
          </a:p>
        </p:txBody>
      </p:sp>
      <p:pic>
        <p:nvPicPr>
          <p:cNvPr id="4" name="Picture 4" descr="https://kalifcorner.wikispaces.com/file/view/MoktezumaHernanCortes.jpg/149116017/MoktezumaHernanCor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1000"/>
            <a:ext cx="3437965" cy="4495800"/>
          </a:xfrm>
          <a:prstGeom prst="rect">
            <a:avLst/>
          </a:prstGeom>
          <a:noFill/>
        </p:spPr>
      </p:pic>
      <p:pic>
        <p:nvPicPr>
          <p:cNvPr id="23554" name="Picture 2" descr="http://www.greatdreams.com/aztec-mayan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00400"/>
            <a:ext cx="5029200" cy="346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05400" cy="5257800"/>
          </a:xfrm>
        </p:spPr>
        <p:txBody>
          <a:bodyPr/>
          <a:lstStyle/>
          <a:p>
            <a:r>
              <a:rPr lang="en-US" sz="3200" dirty="0" smtClean="0"/>
              <a:t>Spain in the Caribbean</a:t>
            </a:r>
          </a:p>
          <a:p>
            <a:pPr lvl="1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Encomienda</a:t>
            </a:r>
            <a:r>
              <a:rPr lang="en-US" sz="2800" dirty="0" smtClean="0"/>
              <a:t>: colonist was given land and Native Americans to work the land – in exchange they would preach Christianity</a:t>
            </a:r>
          </a:p>
          <a:p>
            <a:pPr lvl="2"/>
            <a:r>
              <a:rPr lang="en-US" sz="2800" dirty="0" smtClean="0"/>
              <a:t>Disastrous for Natives: mistreatment, </a:t>
            </a:r>
          </a:p>
          <a:p>
            <a:pPr lvl="2"/>
            <a:r>
              <a:rPr lang="en-US" sz="2800" dirty="0" smtClean="0"/>
              <a:t>Diseases: spread by Europeans (Smallpox, tuberculosis, measles)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7650" name="Picture 2" descr="http://apwhwiki.pbworks.com/f/5111015.jpg"/>
          <p:cNvPicPr>
            <a:picLocks noChangeAspect="1" noChangeArrowheads="1"/>
          </p:cNvPicPr>
          <p:nvPr/>
        </p:nvPicPr>
        <p:blipFill>
          <a:blip r:embed="rId2" cstate="print"/>
          <a:srcRect r="42472"/>
          <a:stretch>
            <a:fillRect/>
          </a:stretch>
        </p:blipFill>
        <p:spPr bwMode="auto">
          <a:xfrm>
            <a:off x="4953000" y="1600200"/>
            <a:ext cx="4191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05400" cy="5257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Francisco Pizarro</a:t>
            </a:r>
          </a:p>
          <a:p>
            <a:pPr lvl="1"/>
            <a:r>
              <a:rPr lang="en-US" dirty="0" smtClean="0"/>
              <a:t>Conquistador, led an expedition to Peru</a:t>
            </a:r>
          </a:p>
          <a:p>
            <a:pPr lvl="1"/>
            <a:r>
              <a:rPr lang="en-US" dirty="0" smtClean="0"/>
              <a:t>Peru had fabulous wealth</a:t>
            </a:r>
          </a:p>
          <a:p>
            <a:pPr lvl="1"/>
            <a:r>
              <a:rPr lang="en-US" dirty="0" smtClean="0"/>
              <a:t>Took advantage of civil war destroyed the Inca</a:t>
            </a:r>
          </a:p>
          <a:p>
            <a:r>
              <a:rPr lang="en-US" b="1" u="sng" dirty="0" err="1" smtClean="0"/>
              <a:t>Bartolome</a:t>
            </a:r>
            <a:r>
              <a:rPr lang="en-US" b="1" u="sng" dirty="0" smtClean="0"/>
              <a:t> de Las </a:t>
            </a:r>
            <a:r>
              <a:rPr lang="en-US" b="1" u="sng" dirty="0" err="1" smtClean="0"/>
              <a:t>Casas</a:t>
            </a:r>
            <a:r>
              <a:rPr lang="en-US" dirty="0" smtClean="0"/>
              <a:t>: tried to protect natives from slave labor by bringing Africans for slavery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5604" name="Picture 4" descr="http://www.rediscovermachupicchu.com/img-francisco-pizar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10137"/>
            <a:ext cx="3733800" cy="5547863"/>
          </a:xfrm>
          <a:prstGeom prst="rect">
            <a:avLst/>
          </a:prstGeom>
          <a:noFill/>
        </p:spPr>
      </p:pic>
      <p:pic>
        <p:nvPicPr>
          <p:cNvPr id="6" name="Picture 2" descr="Map of the Treaty of Tordesillas"/>
          <p:cNvPicPr>
            <a:picLocks noChangeAspect="1" noChangeArrowheads="1"/>
          </p:cNvPicPr>
          <p:nvPr/>
        </p:nvPicPr>
        <p:blipFill>
          <a:blip r:embed="rId3" cstate="print"/>
          <a:srcRect b="6089"/>
          <a:stretch>
            <a:fillRect/>
          </a:stretch>
        </p:blipFill>
        <p:spPr bwMode="auto">
          <a:xfrm>
            <a:off x="5956663" y="3200400"/>
            <a:ext cx="3187337" cy="3657600"/>
          </a:xfrm>
          <a:prstGeom prst="rect">
            <a:avLst/>
          </a:prstGeom>
          <a:noFill/>
        </p:spPr>
      </p:pic>
      <p:pic>
        <p:nvPicPr>
          <p:cNvPr id="25606" name="Picture 6" descr="http://www.wsu.edu/~campbelld/pics/casa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589717"/>
            <a:ext cx="4038600" cy="4268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in the New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>
            <a:normAutofit lnSpcReduction="1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VICEROY</a:t>
            </a:r>
            <a:r>
              <a:rPr lang="en-US" dirty="0" smtClean="0"/>
              <a:t>: king chose officials who ruled large areas in King’s name</a:t>
            </a:r>
          </a:p>
          <a:p>
            <a:r>
              <a:rPr lang="en-US" dirty="0" smtClean="0"/>
              <a:t>Aided by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audiencias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en-US" dirty="0" smtClean="0"/>
              <a:t>supreme judicial bodies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Peninsular System</a:t>
            </a:r>
            <a:r>
              <a:rPr lang="en-US" dirty="0" smtClean="0"/>
              <a:t>: Strict Class System</a:t>
            </a:r>
          </a:p>
          <a:p>
            <a:pPr lvl="7"/>
            <a:r>
              <a:rPr lang="en-US" sz="2400" b="1" dirty="0" err="1" smtClean="0">
                <a:solidFill>
                  <a:srgbClr val="FFFF00"/>
                </a:solidFill>
              </a:rPr>
              <a:t>Peninsulares</a:t>
            </a:r>
            <a:r>
              <a:rPr lang="en-US" sz="2400" b="1" dirty="0" smtClean="0">
                <a:solidFill>
                  <a:srgbClr val="FFFF00"/>
                </a:solidFill>
              </a:rPr>
              <a:t>-</a:t>
            </a:r>
            <a:r>
              <a:rPr lang="en-US" sz="2400" dirty="0" smtClean="0"/>
              <a:t> Spanish born (from the Iberian Peninsula)</a:t>
            </a:r>
          </a:p>
          <a:p>
            <a:pPr lvl="7"/>
            <a:r>
              <a:rPr lang="en-US" sz="2400" b="1" dirty="0" smtClean="0">
                <a:solidFill>
                  <a:srgbClr val="FFFF00"/>
                </a:solidFill>
              </a:rPr>
              <a:t>Creoles-</a:t>
            </a:r>
            <a:r>
              <a:rPr lang="en-US" sz="2400" dirty="0" smtClean="0"/>
              <a:t> European descent, American born</a:t>
            </a:r>
          </a:p>
          <a:p>
            <a:pPr lvl="7"/>
            <a:r>
              <a:rPr lang="en-US" sz="2400" b="1" dirty="0" err="1" smtClean="0">
                <a:solidFill>
                  <a:srgbClr val="FFFF00"/>
                </a:solidFill>
              </a:rPr>
              <a:t>Mestizos</a:t>
            </a:r>
            <a:r>
              <a:rPr lang="en-US" sz="2400" b="1" dirty="0" smtClean="0">
                <a:solidFill>
                  <a:srgbClr val="FFFF00"/>
                </a:solidFill>
              </a:rPr>
              <a:t>-</a:t>
            </a:r>
            <a:r>
              <a:rPr lang="en-US" sz="2400" dirty="0" smtClean="0"/>
              <a:t> Spanish and Native</a:t>
            </a:r>
          </a:p>
          <a:p>
            <a:pPr lvl="7"/>
            <a:r>
              <a:rPr lang="en-US" sz="2400" b="1" dirty="0" smtClean="0">
                <a:solidFill>
                  <a:srgbClr val="FFFF00"/>
                </a:solidFill>
              </a:rPr>
              <a:t>Mulattos–</a:t>
            </a:r>
            <a:r>
              <a:rPr lang="en-US" sz="2400" dirty="0" smtClean="0">
                <a:solidFill>
                  <a:srgbClr val="FFFF00"/>
                </a:solidFill>
              </a:rPr>
              <a:t>Spanish </a:t>
            </a:r>
            <a:r>
              <a:rPr lang="en-US" sz="2400" dirty="0" smtClean="0"/>
              <a:t>and African</a:t>
            </a:r>
          </a:p>
          <a:p>
            <a:pPr lvl="7"/>
            <a:r>
              <a:rPr lang="en-US" sz="2400" b="1" dirty="0" smtClean="0">
                <a:solidFill>
                  <a:srgbClr val="FFFF00"/>
                </a:solidFill>
              </a:rPr>
              <a:t>Natives</a:t>
            </a:r>
          </a:p>
          <a:p>
            <a:pPr lvl="7"/>
            <a:r>
              <a:rPr lang="en-US" sz="2400" b="1" dirty="0" err="1" smtClean="0">
                <a:solidFill>
                  <a:srgbClr val="FFFF00"/>
                </a:solidFill>
              </a:rPr>
              <a:t>Zambos</a:t>
            </a:r>
            <a:r>
              <a:rPr lang="en-US" sz="2400" b="1" dirty="0" smtClean="0">
                <a:solidFill>
                  <a:srgbClr val="FFFF00"/>
                </a:solidFill>
              </a:rPr>
              <a:t>-</a:t>
            </a:r>
            <a:r>
              <a:rPr lang="en-US" sz="2400" dirty="0" smtClean="0"/>
              <a:t> Native and African</a:t>
            </a:r>
          </a:p>
          <a:p>
            <a:pPr lvl="7"/>
            <a:r>
              <a:rPr lang="en-US" sz="2400" b="1" dirty="0" smtClean="0">
                <a:solidFill>
                  <a:srgbClr val="FFFF00"/>
                </a:solidFill>
              </a:rPr>
              <a:t>African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0" y="3505200"/>
            <a:ext cx="2514600" cy="28956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did the arrival of the Dutch, British, and French on world scene affect Africa?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Dutch East India Company (1602)</a:t>
            </a:r>
          </a:p>
          <a:p>
            <a:pPr lvl="1"/>
            <a:r>
              <a:rPr lang="en-US" dirty="0" smtClean="0"/>
              <a:t>Settlements at Cape of Good Hope</a:t>
            </a:r>
          </a:p>
          <a:p>
            <a:pPr lvl="1"/>
            <a:r>
              <a:rPr lang="en-US" dirty="0" smtClean="0"/>
              <a:t>Boers: Dutch farmers </a:t>
            </a:r>
          </a:p>
          <a:p>
            <a:r>
              <a:rPr lang="en-US" dirty="0" smtClean="0"/>
              <a:t>Discovery of Americas in 1490s and development of sugar cane changed the Slave Trade</a:t>
            </a:r>
          </a:p>
          <a:p>
            <a:pPr lvl="1"/>
            <a:r>
              <a:rPr lang="en-US" dirty="0" smtClean="0"/>
              <a:t>African slaves easier to control</a:t>
            </a:r>
          </a:p>
          <a:p>
            <a:pPr lvl="1"/>
            <a:r>
              <a:rPr lang="en-US" dirty="0" smtClean="0"/>
              <a:t>Less susceptible to disease</a:t>
            </a:r>
          </a:p>
          <a:p>
            <a:r>
              <a:rPr lang="en-US" dirty="0" smtClean="0"/>
              <a:t>Triangular Trade: connected Europe, Africa, Americas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psdgraphics.com/wp-content/uploads/2009/03/blank-world-map.jpg"/>
          <p:cNvPicPr>
            <a:picLocks noChangeAspect="1" noChangeArrowheads="1"/>
          </p:cNvPicPr>
          <p:nvPr/>
        </p:nvPicPr>
        <p:blipFill>
          <a:blip r:embed="rId2" cstate="print"/>
          <a:srcRect l="19664" t="23986" r="44818" b="32974"/>
          <a:stretch>
            <a:fillRect/>
          </a:stretch>
        </p:blipFill>
        <p:spPr bwMode="auto">
          <a:xfrm>
            <a:off x="0" y="-990600"/>
            <a:ext cx="9144000" cy="830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lang="en-US" sz="48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>
              <a:buNone/>
            </a:pPr>
            <a:endParaRPr lang="en-US" sz="32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57400" y="2133600"/>
            <a:ext cx="4724400" cy="685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334000" y="3352800"/>
            <a:ext cx="20574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905000" y="3048000"/>
            <a:ext cx="4343400" cy="1752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225096">
            <a:off x="1713887" y="1594336"/>
            <a:ext cx="4859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RAW MATERIALS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(SUGAR, LUMBER, TOBACCO)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32766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MANUFACTURED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GOODS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(IRON, RUM)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4191000"/>
            <a:ext cx="1295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SLAVES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Raw Materials to Europe</a:t>
            </a:r>
          </a:p>
          <a:p>
            <a:pPr lvl="1"/>
            <a:r>
              <a:rPr lang="en-US" dirty="0" smtClean="0"/>
              <a:t>Raw cotton, sugar, timber</a:t>
            </a:r>
          </a:p>
          <a:p>
            <a:pPr lvl="1"/>
            <a:r>
              <a:rPr lang="en-US" dirty="0" smtClean="0"/>
              <a:t>Other stuff too: Tobacco, molasses, rum, coffee,</a:t>
            </a:r>
          </a:p>
          <a:p>
            <a:r>
              <a:rPr lang="en-US" dirty="0" smtClean="0"/>
              <a:t>Manufactured Goods to Africa</a:t>
            </a:r>
          </a:p>
          <a:p>
            <a:pPr lvl="1"/>
            <a:r>
              <a:rPr lang="en-US" dirty="0" smtClean="0"/>
              <a:t>Guns, gin, cloth</a:t>
            </a:r>
          </a:p>
          <a:p>
            <a:r>
              <a:rPr lang="en-US" dirty="0" smtClean="0"/>
              <a:t>Slaves from Africa to New World</a:t>
            </a:r>
          </a:p>
          <a:p>
            <a:r>
              <a:rPr lang="en-US" dirty="0" smtClean="0"/>
              <a:t>10,000,000 slaves exported between 16</a:t>
            </a:r>
            <a:r>
              <a:rPr lang="en-US" baseline="30000" dirty="0" smtClean="0"/>
              <a:t>th</a:t>
            </a:r>
            <a:r>
              <a:rPr lang="en-US" dirty="0" smtClean="0"/>
              <a:t>-19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sdgraphics.com/wp-content/uploads/2009/03/blank-world-map.jpg"/>
          <p:cNvPicPr>
            <a:picLocks noChangeAspect="1" noChangeArrowheads="1"/>
          </p:cNvPicPr>
          <p:nvPr/>
        </p:nvPicPr>
        <p:blipFill>
          <a:blip r:embed="rId2" cstate="print"/>
          <a:srcRect l="19664" t="23986" r="44818" b="32974"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Middle Passage: slaves to America 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3-6 weeks</a:t>
            </a:r>
          </a:p>
          <a:p>
            <a:pPr>
              <a:buNone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300-450/ship</a:t>
            </a:r>
          </a:p>
          <a:p>
            <a:pPr>
              <a:buNone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10-20% died</a:t>
            </a:r>
          </a:p>
          <a:p>
            <a:pPr>
              <a:buNone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AFRICAN DIASPORA: SPREAD OF AFRICAN CULTURE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1746" name="Picture 2" descr="http://www.latinamericanstudies.org/slavery/slave-ship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876800"/>
            <a:ext cx="2837543" cy="238353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590800" y="3657600"/>
            <a:ext cx="4114800" cy="1295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8" name="Picture 4" descr="http://upload.wikimedia.org/wikipedia/commons/thumb/0/09/Slave_ship_diagram.png/200px-Slave_ship_diagr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057400"/>
            <a:ext cx="5943600" cy="5291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Columbian Exchange</a:t>
            </a:r>
            <a:r>
              <a:rPr lang="en-US" sz="3600" dirty="0" smtClean="0"/>
              <a:t>: Widespread exchange of plants, animals, and disease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2438400"/>
            <a:ext cx="4191000" cy="3581400"/>
          </a:xfrm>
        </p:spPr>
        <p:txBody>
          <a:bodyPr numCol="2">
            <a:normAutofit fontScale="85000" lnSpcReduction="10000"/>
          </a:bodyPr>
          <a:lstStyle/>
          <a:p>
            <a:r>
              <a:rPr lang="en-US" dirty="0" smtClean="0"/>
              <a:t>Guinea Pigs</a:t>
            </a:r>
          </a:p>
          <a:p>
            <a:r>
              <a:rPr lang="en-US" dirty="0" smtClean="0"/>
              <a:t>Llamas</a:t>
            </a:r>
          </a:p>
          <a:p>
            <a:r>
              <a:rPr lang="en-US" dirty="0" smtClean="0"/>
              <a:t>Turkeys</a:t>
            </a:r>
          </a:p>
          <a:p>
            <a:r>
              <a:rPr lang="en-US" dirty="0" smtClean="0"/>
              <a:t>Avocados</a:t>
            </a:r>
          </a:p>
          <a:p>
            <a:r>
              <a:rPr lang="en-US" dirty="0" smtClean="0"/>
              <a:t>Beans</a:t>
            </a:r>
          </a:p>
          <a:p>
            <a:r>
              <a:rPr lang="en-US" dirty="0" smtClean="0"/>
              <a:t>Cashews</a:t>
            </a:r>
          </a:p>
          <a:p>
            <a:r>
              <a:rPr lang="en-US" dirty="0" err="1" smtClean="0"/>
              <a:t>Chilis</a:t>
            </a:r>
            <a:endParaRPr lang="en-US" dirty="0" smtClean="0"/>
          </a:p>
          <a:p>
            <a:r>
              <a:rPr lang="en-US" dirty="0" smtClean="0"/>
              <a:t>Chocolate</a:t>
            </a:r>
          </a:p>
          <a:p>
            <a:r>
              <a:rPr lang="en-US" dirty="0" smtClean="0"/>
              <a:t>Corn</a:t>
            </a:r>
          </a:p>
          <a:p>
            <a:r>
              <a:rPr lang="en-US" dirty="0" smtClean="0"/>
              <a:t>Peanuts</a:t>
            </a:r>
          </a:p>
          <a:p>
            <a:r>
              <a:rPr lang="en-US" dirty="0" smtClean="0"/>
              <a:t>Potatoes</a:t>
            </a:r>
          </a:p>
          <a:p>
            <a:r>
              <a:rPr lang="en-US" dirty="0" smtClean="0"/>
              <a:t>Rubber</a:t>
            </a:r>
          </a:p>
          <a:p>
            <a:r>
              <a:rPr lang="en-US" dirty="0" smtClean="0"/>
              <a:t>Strawberries</a:t>
            </a:r>
          </a:p>
          <a:p>
            <a:r>
              <a:rPr lang="en-US" dirty="0" smtClean="0"/>
              <a:t>Tobacco</a:t>
            </a:r>
          </a:p>
          <a:p>
            <a:r>
              <a:rPr lang="en-US" dirty="0" smtClean="0"/>
              <a:t>Tomatoes</a:t>
            </a:r>
          </a:p>
          <a:p>
            <a:r>
              <a:rPr lang="en-US" dirty="0" smtClean="0"/>
              <a:t>Vanilla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 smtClean="0"/>
              <a:t>Cattle</a:t>
            </a:r>
          </a:p>
          <a:p>
            <a:r>
              <a:rPr lang="en-US" dirty="0" smtClean="0"/>
              <a:t>Chickens</a:t>
            </a:r>
          </a:p>
          <a:p>
            <a:r>
              <a:rPr lang="en-US" dirty="0" smtClean="0"/>
              <a:t>Donkeys</a:t>
            </a:r>
          </a:p>
          <a:p>
            <a:r>
              <a:rPr lang="en-US" dirty="0" smtClean="0"/>
              <a:t>Goats</a:t>
            </a:r>
          </a:p>
          <a:p>
            <a:r>
              <a:rPr lang="en-US" dirty="0" smtClean="0"/>
              <a:t>Horses</a:t>
            </a:r>
          </a:p>
          <a:p>
            <a:r>
              <a:rPr lang="en-US" dirty="0" smtClean="0"/>
              <a:t>Cats</a:t>
            </a:r>
          </a:p>
          <a:p>
            <a:r>
              <a:rPr lang="en-US" dirty="0" smtClean="0"/>
              <a:t>Mice &amp; Rats</a:t>
            </a:r>
          </a:p>
          <a:p>
            <a:r>
              <a:rPr lang="en-US" dirty="0" smtClean="0"/>
              <a:t>Pigs</a:t>
            </a:r>
          </a:p>
          <a:p>
            <a:r>
              <a:rPr lang="en-US" dirty="0" smtClean="0"/>
              <a:t>Rabbits</a:t>
            </a:r>
          </a:p>
          <a:p>
            <a:r>
              <a:rPr lang="en-US" dirty="0" smtClean="0"/>
              <a:t>Sheep</a:t>
            </a:r>
          </a:p>
          <a:p>
            <a:r>
              <a:rPr lang="en-US" dirty="0" smtClean="0"/>
              <a:t>Bananas</a:t>
            </a:r>
          </a:p>
          <a:p>
            <a:r>
              <a:rPr lang="en-US" dirty="0" smtClean="0"/>
              <a:t>Black Pepper</a:t>
            </a:r>
          </a:p>
          <a:p>
            <a:r>
              <a:rPr lang="en-US" dirty="0" smtClean="0"/>
              <a:t>Citrus</a:t>
            </a:r>
          </a:p>
          <a:p>
            <a:r>
              <a:rPr lang="en-US" dirty="0" smtClean="0"/>
              <a:t>Garlic</a:t>
            </a:r>
          </a:p>
          <a:p>
            <a:r>
              <a:rPr lang="en-US" dirty="0" smtClean="0"/>
              <a:t>Onions</a:t>
            </a:r>
          </a:p>
          <a:p>
            <a:r>
              <a:rPr lang="en-US" dirty="0" smtClean="0"/>
              <a:t>Lettuce</a:t>
            </a:r>
          </a:p>
          <a:p>
            <a:r>
              <a:rPr lang="en-US" dirty="0" smtClean="0"/>
              <a:t>Peaches</a:t>
            </a:r>
          </a:p>
          <a:p>
            <a:r>
              <a:rPr lang="en-US" dirty="0" smtClean="0"/>
              <a:t>Sugar</a:t>
            </a:r>
          </a:p>
          <a:p>
            <a:r>
              <a:rPr lang="en-US" dirty="0" smtClean="0"/>
              <a:t>Wheat</a:t>
            </a:r>
          </a:p>
          <a:p>
            <a:r>
              <a:rPr lang="en-US" dirty="0" smtClean="0"/>
              <a:t>Rye, Oats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From the New World	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From the Old World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943100" y="4152900"/>
            <a:ext cx="541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60270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Cholera, Influenza, Malaria, Measles, Smallpox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Syphilis?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879434" cy="4649318"/>
          </a:xfrm>
        </p:spPr>
      </p:pic>
    </p:spTree>
    <p:extLst>
      <p:ext uri="{BB962C8B-B14F-4D97-AF65-F5344CB8AC3E}">
        <p14:creationId xmlns:p14="http://schemas.microsoft.com/office/powerpoint/2010/main" val="13405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did Europeans begin to embark on voyages of discovery and expansion?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Fantasy</a:t>
            </a:r>
          </a:p>
          <a:p>
            <a:pPr lvl="1"/>
            <a:r>
              <a:rPr lang="en-US" dirty="0" smtClean="0"/>
              <a:t>Thanks to the printing press people read stories like </a:t>
            </a:r>
            <a:r>
              <a:rPr lang="en-US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Travels of John Mandeville </a:t>
            </a:r>
            <a:r>
              <a:rPr lang="en-US" dirty="0" smtClean="0"/>
              <a:t>that described fantastic other lands.  People were curious about what was out there</a:t>
            </a:r>
          </a:p>
          <a:p>
            <a:r>
              <a:rPr lang="en-US" dirty="0" smtClean="0"/>
              <a:t>Economic Motives</a:t>
            </a:r>
          </a:p>
          <a:p>
            <a:pPr lvl="1"/>
            <a:r>
              <a:rPr lang="en-US" dirty="0" smtClean="0"/>
              <a:t>The Ottomans’ control of Asia Minor cut off trade with the Far East; Explorers looked for other routes</a:t>
            </a:r>
          </a:p>
          <a:p>
            <a:pPr lvl="1"/>
            <a:r>
              <a:rPr lang="en-US" b="1" u="sng" dirty="0" smtClean="0"/>
              <a:t>Marco Polo </a:t>
            </a:r>
            <a:r>
              <a:rPr lang="en-US" dirty="0" smtClean="0"/>
              <a:t>wrote </a:t>
            </a:r>
            <a:r>
              <a:rPr lang="en-US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Travels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dirty="0" smtClean="0"/>
              <a:t>about what could be found in the East</a:t>
            </a:r>
          </a:p>
          <a:p>
            <a:pPr lvl="2"/>
            <a:r>
              <a:rPr lang="en-US" dirty="0" smtClean="0"/>
              <a:t>Christopher Columbus carried it with him to the New World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the arrival of the Dutch, British, and French on world scene affect Asia?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305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After Magellan’s arrival, Spain was able to gain control over the Philippines</a:t>
            </a:r>
          </a:p>
          <a:p>
            <a:pPr lvl="1"/>
            <a:r>
              <a:rPr lang="en-US" dirty="0" smtClean="0"/>
              <a:t>Silk and luxury goods carried to Mexico in return for silver </a:t>
            </a:r>
          </a:p>
          <a:p>
            <a:r>
              <a:rPr lang="en-US" dirty="0" smtClean="0"/>
              <a:t>Although an early arrival, Portugal had trouble dominating trade because it was too small of a kingdom – it lost control to the: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Dutch controlled much of Indian Ocean</a:t>
            </a:r>
          </a:p>
          <a:p>
            <a:pPr lvl="1"/>
            <a:r>
              <a:rPr lang="en-US" dirty="0" smtClean="0"/>
              <a:t>Sri Lanka</a:t>
            </a:r>
          </a:p>
          <a:p>
            <a:pPr lvl="1"/>
            <a:r>
              <a:rPr lang="en-US" dirty="0" smtClean="0"/>
              <a:t>Drove English out</a:t>
            </a:r>
          </a:p>
          <a:p>
            <a:pPr lvl="1"/>
            <a:r>
              <a:rPr lang="en-US" dirty="0" smtClean="0"/>
              <a:t>Pepper plantations on Java and Sumatra</a:t>
            </a:r>
          </a:p>
          <a:p>
            <a:r>
              <a:rPr lang="en-US" dirty="0" smtClean="0"/>
              <a:t>West Indies desired for sugar plantations</a:t>
            </a:r>
          </a:p>
          <a:p>
            <a:r>
              <a:rPr lang="en-US" dirty="0" smtClean="0"/>
              <a:t>Mainland SE Asia resisted Europeans</a:t>
            </a:r>
          </a:p>
          <a:p>
            <a:pPr lvl="1"/>
            <a:r>
              <a:rPr lang="en-US" dirty="0" smtClean="0"/>
              <a:t>Myanmar, Thailand, Vietnam </a:t>
            </a:r>
          </a:p>
          <a:p>
            <a:pPr lvl="1"/>
            <a:r>
              <a:rPr lang="en-US" dirty="0" smtClean="0"/>
              <a:t>Were more cohesive politically with strong monarchies</a:t>
            </a:r>
          </a:p>
          <a:p>
            <a:pPr lvl="1"/>
            <a:r>
              <a:rPr lang="en-US" dirty="0" smtClean="0"/>
              <a:t>Able to fund, combat, and withstand attacks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Century England settled trading posts in </a:t>
            </a:r>
            <a:r>
              <a:rPr lang="en-US" dirty="0" err="1" smtClean="0"/>
              <a:t>Surat</a:t>
            </a:r>
            <a:r>
              <a:rPr lang="en-US" dirty="0" smtClean="0"/>
              <a:t>, Calcutta, and Madras</a:t>
            </a:r>
          </a:p>
          <a:p>
            <a:pPr lvl="1"/>
            <a:r>
              <a:rPr lang="en-US" dirty="0" smtClean="0"/>
              <a:t>Took Indian cotton to East Indies to trade for spices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East India Company- </a:t>
            </a:r>
            <a:r>
              <a:rPr lang="en-US" dirty="0" smtClean="0"/>
              <a:t>joint-stock company funded trips</a:t>
            </a:r>
          </a:p>
          <a:p>
            <a:pPr lvl="1"/>
            <a:r>
              <a:rPr lang="en-US" b="1" u="sng" dirty="0" smtClean="0"/>
              <a:t>Sir Robert Clive- </a:t>
            </a:r>
            <a:r>
              <a:rPr lang="en-US" dirty="0" smtClean="0"/>
              <a:t>aggressive empire builder</a:t>
            </a:r>
          </a:p>
          <a:p>
            <a:pPr lvl="1"/>
            <a:r>
              <a:rPr lang="en-US" dirty="0" smtClean="0"/>
              <a:t>Defeated Mughal armies in Battle of </a:t>
            </a:r>
            <a:r>
              <a:rPr lang="en-US" dirty="0" err="1" smtClean="0"/>
              <a:t>Plassey</a:t>
            </a:r>
            <a:endParaRPr lang="en-US" dirty="0" smtClean="0"/>
          </a:p>
          <a:p>
            <a:r>
              <a:rPr lang="en-US" dirty="0" smtClean="0"/>
              <a:t>Seven Years War – British forced rival French out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Tea and silk traded to England</a:t>
            </a:r>
          </a:p>
          <a:p>
            <a:r>
              <a:rPr lang="en-US" dirty="0" smtClean="0"/>
              <a:t>China tried to limit European access and only allowed trade outside city of Canton from October – March</a:t>
            </a:r>
          </a:p>
          <a:p>
            <a:pPr lvl="1"/>
            <a:r>
              <a:rPr lang="en-US" dirty="0" smtClean="0"/>
              <a:t>British demanded more access to Chinese cities</a:t>
            </a:r>
          </a:p>
          <a:p>
            <a:pPr lvl="1"/>
            <a:r>
              <a:rPr lang="en-US" dirty="0" smtClean="0"/>
              <a:t>1793: Lord </a:t>
            </a:r>
            <a:r>
              <a:rPr lang="en-US" dirty="0" err="1" smtClean="0"/>
              <a:t>Macartney</a:t>
            </a:r>
            <a:r>
              <a:rPr lang="en-US" dirty="0" smtClean="0"/>
              <a:t> traveled to Beijing to have trade restrictions lessened</a:t>
            </a:r>
          </a:p>
          <a:p>
            <a:pPr lvl="2"/>
            <a:r>
              <a:rPr lang="en-US" dirty="0" smtClean="0"/>
              <a:t>Called </a:t>
            </a:r>
            <a:r>
              <a:rPr lang="en-US" dirty="0" err="1" smtClean="0"/>
              <a:t>China“an</a:t>
            </a:r>
            <a:r>
              <a:rPr lang="en-US" dirty="0" smtClean="0"/>
              <a:t> old, crazy, first-rate-man-of-war” that would be “dashed to pieces on the shore”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Portuguese arrived in 1543</a:t>
            </a:r>
          </a:p>
          <a:p>
            <a:r>
              <a:rPr lang="en-US" dirty="0" smtClean="0"/>
              <a:t>Jesuits arrived in 1549</a:t>
            </a:r>
          </a:p>
          <a:p>
            <a:r>
              <a:rPr lang="en-US" dirty="0" smtClean="0"/>
              <a:t>Europeans expelled</a:t>
            </a:r>
          </a:p>
          <a:p>
            <a:r>
              <a:rPr lang="en-US" dirty="0" smtClean="0"/>
              <a:t>Dutch allowed to visit port at Nagasaki once a year because they had not tried to convert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DBQ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Explore each document</a:t>
            </a:r>
          </a:p>
          <a:p>
            <a:r>
              <a:rPr lang="en-US" dirty="0" smtClean="0"/>
              <a:t>Answer accompanying questions</a:t>
            </a:r>
          </a:p>
          <a:p>
            <a:r>
              <a:rPr lang="en-US" dirty="0" smtClean="0"/>
              <a:t>Questions due Next Class</a:t>
            </a:r>
          </a:p>
          <a:p>
            <a:r>
              <a:rPr lang="en-US" dirty="0" smtClean="0"/>
              <a:t>Thesis and outline due Class after 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Conditions in 16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Price revolution- </a:t>
            </a:r>
            <a:r>
              <a:rPr lang="en-US" dirty="0" smtClean="0"/>
              <a:t>inflation in 16</a:t>
            </a:r>
            <a:r>
              <a:rPr lang="en-US" baseline="30000" dirty="0" smtClean="0"/>
              <a:t>th</a:t>
            </a:r>
            <a:r>
              <a:rPr lang="en-US" dirty="0" smtClean="0"/>
              <a:t> and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Wheat prices rose in the Mediterranean in 1590s</a:t>
            </a:r>
          </a:p>
          <a:p>
            <a:pPr lvl="1"/>
            <a:r>
              <a:rPr lang="en-US" dirty="0" smtClean="0"/>
              <a:t>Wages failed to keep up with inflation</a:t>
            </a:r>
          </a:p>
          <a:p>
            <a:pPr lvl="1"/>
            <a:r>
              <a:rPr lang="en-US" b="1" dirty="0" smtClean="0"/>
              <a:t>Standard of living dropped</a:t>
            </a:r>
          </a:p>
          <a:p>
            <a:pPr lvl="1"/>
            <a:r>
              <a:rPr lang="en-US" b="1" dirty="0" smtClean="0"/>
              <a:t>Landed aristocrats, who collected rent, prospered</a:t>
            </a:r>
          </a:p>
          <a:p>
            <a:pPr lvl="2"/>
            <a:r>
              <a:rPr lang="en-US" dirty="0" smtClean="0"/>
              <a:t>ked for new ways to invest money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Influx of gold and silver?</a:t>
            </a:r>
          </a:p>
          <a:p>
            <a:pPr lvl="1"/>
            <a:r>
              <a:rPr lang="en-US" dirty="0" smtClean="0"/>
              <a:t>Increase in population led to increased demand, driving prices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Conditions in 16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Flourishing trade surrounded</a:t>
            </a:r>
          </a:p>
          <a:p>
            <a:pPr lvl="1"/>
            <a:r>
              <a:rPr lang="en-US" dirty="0" smtClean="0"/>
              <a:t>Mediterranean</a:t>
            </a:r>
          </a:p>
          <a:p>
            <a:pPr lvl="1"/>
            <a:r>
              <a:rPr lang="en-US" dirty="0" smtClean="0"/>
              <a:t>Low Countries</a:t>
            </a:r>
          </a:p>
          <a:p>
            <a:pPr lvl="1"/>
            <a:r>
              <a:rPr lang="en-US" dirty="0" smtClean="0"/>
              <a:t>Central Europe on the Rhine and Danube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Joint stock companies- </a:t>
            </a:r>
            <a:r>
              <a:rPr lang="en-US" dirty="0" smtClean="0"/>
              <a:t>individuals bought shares in a company and received dividends </a:t>
            </a:r>
          </a:p>
          <a:p>
            <a:pPr lvl="1"/>
            <a:r>
              <a:rPr lang="en-US" dirty="0" smtClean="0"/>
              <a:t>Board of directors ran company and made decisions</a:t>
            </a:r>
          </a:p>
          <a:p>
            <a:pPr lvl="1"/>
            <a:r>
              <a:rPr lang="en-US" dirty="0" smtClean="0"/>
              <a:t>Dutch East India Company investors received 30% profit in first 10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Conditions in 16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Bank of Amsterdam, 1609, deposit and transfer institution </a:t>
            </a:r>
          </a:p>
          <a:p>
            <a:r>
              <a:rPr lang="en-US" dirty="0" smtClean="0"/>
              <a:t>Amsterdam Bourse (exchange) traded stocks instead of goods</a:t>
            </a:r>
          </a:p>
          <a:p>
            <a:pPr lvl="1"/>
            <a:r>
              <a:rPr lang="en-US" dirty="0" smtClean="0"/>
              <a:t>Hub of European business world</a:t>
            </a:r>
          </a:p>
          <a:p>
            <a:r>
              <a:rPr lang="en-US" dirty="0" smtClean="0"/>
              <a:t>Note: Although trade between old and new world flourished, trade within Europe was still greater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MERCANTALISM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nation’s strength depends on its wealth	</a:t>
            </a:r>
          </a:p>
          <a:p>
            <a:pPr lvl="1"/>
            <a:r>
              <a:rPr lang="en-US" sz="2400" dirty="0" smtClean="0"/>
              <a:t>Fixed amount of wealth &amp; trade in world</a:t>
            </a:r>
          </a:p>
          <a:p>
            <a:pPr lvl="1"/>
            <a:r>
              <a:rPr lang="en-US" sz="2400" dirty="0" smtClean="0"/>
              <a:t>Two sources of wealth:</a:t>
            </a:r>
          </a:p>
          <a:p>
            <a:pPr lvl="2"/>
            <a:r>
              <a:rPr lang="en-US" sz="2400" dirty="0" smtClean="0"/>
              <a:t>Mining Gold &amp; Silver</a:t>
            </a:r>
          </a:p>
          <a:p>
            <a:pPr lvl="2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BALANCE OF TRADE</a:t>
            </a:r>
            <a:r>
              <a:rPr lang="en-US" sz="2400" dirty="0" smtClean="0"/>
              <a:t>: sell more than you buy</a:t>
            </a:r>
          </a:p>
          <a:p>
            <a:pPr marL="1600200" lvl="3" indent="-457200">
              <a:buFont typeface="+mj-lt"/>
              <a:buAutoNum type="arabicPeriod"/>
            </a:pPr>
            <a:r>
              <a:rPr lang="en-US" sz="2400" dirty="0" smtClean="0"/>
              <a:t>Reduce imported goods with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Tariffs</a:t>
            </a:r>
            <a:endParaRPr lang="en-US" sz="2400" dirty="0" smtClean="0"/>
          </a:p>
          <a:p>
            <a:pPr marL="1600200" lvl="3" indent="-457200">
              <a:buFont typeface="+mj-lt"/>
              <a:buAutoNum type="arabicPeriod"/>
            </a:pPr>
            <a:r>
              <a:rPr lang="en-US" sz="2400" dirty="0" smtClean="0"/>
              <a:t>Encourage high prices for exports </a:t>
            </a:r>
          </a:p>
          <a:p>
            <a:pPr marL="1600200" lvl="3" indent="-457200">
              <a:buFont typeface="+mj-lt"/>
              <a:buAutoNum type="arabicPeriod"/>
            </a:pPr>
            <a:r>
              <a:rPr lang="en-US" sz="2400" dirty="0" smtClean="0"/>
              <a:t>Encourage new industries (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SUBSIDIES</a:t>
            </a:r>
            <a:r>
              <a:rPr lang="en-US" sz="2400" dirty="0" smtClean="0"/>
              <a:t>)</a:t>
            </a:r>
          </a:p>
          <a:p>
            <a:pPr marL="1600200" lvl="3" indent="-457200">
              <a:buFont typeface="+mj-lt"/>
              <a:buAutoNum type="arabicPeriod"/>
            </a:pPr>
            <a:r>
              <a:rPr lang="en-US" sz="2400" dirty="0" smtClean="0"/>
              <a:t>Control overseas sources of raw materials</a:t>
            </a:r>
          </a:p>
          <a:p>
            <a:pPr marL="2057400" lvl="4" indent="-457200">
              <a:buFont typeface="+mj-lt"/>
              <a:buAutoNum type="arabicPeriod"/>
            </a:pPr>
            <a:r>
              <a:rPr lang="en-US" sz="2400" dirty="0" smtClean="0"/>
              <a:t>No need to import</a:t>
            </a:r>
          </a:p>
          <a:p>
            <a:pPr marL="2057400" lvl="4" indent="-457200">
              <a:buFont typeface="+mj-lt"/>
              <a:buAutoNum type="arabicPeriod"/>
            </a:pPr>
            <a:r>
              <a:rPr lang="en-US" sz="2400" dirty="0" smtClean="0"/>
              <a:t>No spending money for goods</a:t>
            </a:r>
          </a:p>
          <a:p>
            <a:pPr marL="2057400" lvl="4" indent="-457200">
              <a:buFont typeface="+mj-lt"/>
              <a:buAutoNum type="arabicPeriod"/>
            </a:pPr>
            <a:r>
              <a:rPr lang="en-US" sz="2400" dirty="0" smtClean="0"/>
              <a:t>No fear of rivals cutting supplies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00" y="1447800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$</a:t>
            </a:r>
            <a:endParaRPr lang="en-US" sz="5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248400" y="1905000"/>
            <a:ext cx="2438400" cy="1449991"/>
            <a:chOff x="6248400" y="1905000"/>
            <a:chExt cx="2438400" cy="1449991"/>
          </a:xfrm>
        </p:grpSpPr>
        <p:grpSp>
          <p:nvGrpSpPr>
            <p:cNvPr id="10" name="Group 9"/>
            <p:cNvGrpSpPr/>
            <p:nvPr/>
          </p:nvGrpSpPr>
          <p:grpSpPr>
            <a:xfrm>
              <a:off x="6248400" y="2590800"/>
              <a:ext cx="2438400" cy="764191"/>
              <a:chOff x="5842949" y="2283809"/>
              <a:chExt cx="2438400" cy="764191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6705600" y="2286000"/>
                <a:ext cx="685800" cy="762000"/>
              </a:xfrm>
              <a:prstGeom prst="triangl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032844">
                <a:off x="5842949" y="2283809"/>
                <a:ext cx="2438400" cy="108369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Down Arrow 11"/>
            <p:cNvSpPr/>
            <p:nvPr/>
          </p:nvSpPr>
          <p:spPr>
            <a:xfrm>
              <a:off x="6248400" y="1905000"/>
              <a:ext cx="533400" cy="1066800"/>
            </a:xfrm>
            <a:prstGeom prst="down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did Europeans begin to embark on voyages of discovery and expansion?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Religion</a:t>
            </a:r>
          </a:p>
          <a:p>
            <a:pPr lvl="1"/>
            <a:r>
              <a:rPr lang="en-US" dirty="0" smtClean="0"/>
              <a:t>The Reformation and Counter Reformation inspired people to spread their personal religions</a:t>
            </a:r>
          </a:p>
          <a:p>
            <a:r>
              <a:rPr lang="en-US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Personal Glory</a:t>
            </a:r>
          </a:p>
          <a:p>
            <a:pPr lvl="1"/>
            <a:r>
              <a:rPr lang="en-US" dirty="0" smtClean="0"/>
              <a:t>Humanism at its finest!</a:t>
            </a:r>
          </a:p>
          <a:p>
            <a:r>
              <a:rPr lang="en-US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Technological Innovation…</a:t>
            </a:r>
          </a:p>
          <a:p>
            <a:r>
              <a:rPr lang="en-US" dirty="0" smtClean="0"/>
              <a:t>Summed up with: </a:t>
            </a:r>
            <a:r>
              <a:rPr lang="en-US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God, Glory, Gold</a:t>
            </a:r>
            <a:endParaRPr lang="en-US" dirty="0">
              <a:ln w="9000" cmpd="sng">
                <a:solidFill>
                  <a:srgbClr val="FFFF00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rtinezbeavers.org/wordpress/wp-content/uploads/2008/08/13-colonies-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1489" y="1564105"/>
            <a:ext cx="4142510" cy="52938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MERCANTALISM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800600" cy="5257800"/>
          </a:xfrm>
        </p:spPr>
        <p:txBody>
          <a:bodyPr>
            <a:normAutofit lnSpcReduction="1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COLONIES</a:t>
            </a:r>
            <a:endParaRPr lang="en-US" dirty="0" smtClean="0"/>
          </a:p>
          <a:p>
            <a:pPr lvl="1"/>
            <a:r>
              <a:rPr lang="en-US" dirty="0" smtClean="0"/>
              <a:t>Set up to control sources of raw materials and provide markets for manufactured goods</a:t>
            </a:r>
          </a:p>
          <a:p>
            <a:pPr lvl="1"/>
            <a:r>
              <a:rPr lang="en-US" dirty="0" smtClean="0"/>
              <a:t>Empires controlled colonists ability to sell raw materials to other nations</a:t>
            </a:r>
          </a:p>
          <a:p>
            <a:pPr lvl="1"/>
            <a:r>
              <a:rPr lang="en-US" dirty="0" smtClean="0"/>
              <a:t>Forbade manufacturing goods</a:t>
            </a:r>
          </a:p>
          <a:p>
            <a:r>
              <a:rPr lang="en-US" dirty="0" smtClean="0"/>
              <a:t>New class of wealthy European Merchants emerge</a:t>
            </a:r>
          </a:p>
          <a:p>
            <a:pPr lvl="1"/>
            <a:r>
              <a:rPr lang="en-US" dirty="0" smtClean="0"/>
              <a:t>Begins to wield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858000" cy="5257800"/>
          </a:xfrm>
        </p:spPr>
        <p:txBody>
          <a:bodyPr/>
          <a:lstStyle/>
          <a:p>
            <a:r>
              <a:rPr lang="en-US" dirty="0" smtClean="0"/>
              <a:t>Although Spain claimed all of North America, most ignored their claims</a:t>
            </a:r>
          </a:p>
          <a:p>
            <a:r>
              <a:rPr lang="en-US" dirty="0" smtClean="0"/>
              <a:t>Dutch set up settlements after </a:t>
            </a:r>
            <a:r>
              <a:rPr lang="en-US" b="1" u="sng" dirty="0" smtClean="0"/>
              <a:t>Henry Hudson</a:t>
            </a:r>
            <a:r>
              <a:rPr lang="en-US" dirty="0" smtClean="0"/>
              <a:t> discovered his river in 1609</a:t>
            </a:r>
          </a:p>
          <a:p>
            <a:pPr lvl="1"/>
            <a:r>
              <a:rPr lang="en-US" dirty="0" smtClean="0"/>
              <a:t>New Netherlands stretched from mouth to Albany</a:t>
            </a:r>
          </a:p>
          <a:p>
            <a:pPr lvl="1"/>
            <a:r>
              <a:rPr lang="en-US" dirty="0" smtClean="0"/>
              <a:t>Staten Island and Harlem Dutch names</a:t>
            </a:r>
          </a:p>
          <a:p>
            <a:r>
              <a:rPr lang="en-US" dirty="0" smtClean="0"/>
              <a:t>1664: English seized New Amsterdam, named it New York, Dutch West India Company went bankrupt</a:t>
            </a:r>
          </a:p>
          <a:p>
            <a:endParaRPr lang="en-US" dirty="0"/>
          </a:p>
        </p:txBody>
      </p:sp>
      <p:pic>
        <p:nvPicPr>
          <p:cNvPr id="4" name="Picture 2" descr="http://www.martinezbeavers.org/wordpress/wp-content/uploads/2008/08/13-colonies-map.png"/>
          <p:cNvPicPr>
            <a:picLocks noChangeAspect="1" noChangeArrowheads="1"/>
          </p:cNvPicPr>
          <p:nvPr/>
        </p:nvPicPr>
        <p:blipFill>
          <a:blip r:embed="rId2" cstate="print"/>
          <a:srcRect l="30100"/>
          <a:stretch>
            <a:fillRect/>
          </a:stretch>
        </p:blipFill>
        <p:spPr bwMode="auto">
          <a:xfrm>
            <a:off x="6248400" y="1564105"/>
            <a:ext cx="2895600" cy="52938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629400" cy="52578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Jamestown</a:t>
            </a:r>
            <a:r>
              <a:rPr lang="en-US" dirty="0" smtClean="0"/>
              <a:t>: 1607, first permanent English settlement</a:t>
            </a:r>
          </a:p>
          <a:p>
            <a:pPr lvl="1"/>
            <a:r>
              <a:rPr lang="en-US" dirty="0" smtClean="0"/>
              <a:t>Looked for gold and route to the Pacific</a:t>
            </a:r>
          </a:p>
          <a:p>
            <a:pPr lvl="1"/>
            <a:r>
              <a:rPr lang="en-US" dirty="0" smtClean="0"/>
              <a:t>Failed on both counts</a:t>
            </a:r>
          </a:p>
          <a:p>
            <a:pPr lvl="1"/>
            <a:r>
              <a:rPr lang="en-US" dirty="0" smtClean="0"/>
              <a:t>Almost failed as a community due to the wealthy founders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Massachusetts Bay colony</a:t>
            </a:r>
            <a:r>
              <a:rPr lang="en-US" dirty="0" smtClean="0"/>
              <a:t>: 1660</a:t>
            </a:r>
          </a:p>
          <a:p>
            <a:pPr lvl="1"/>
            <a:r>
              <a:rPr lang="en-US" dirty="0" smtClean="0"/>
              <a:t>Puritans seeking religious freedom</a:t>
            </a:r>
          </a:p>
          <a:p>
            <a:r>
              <a:rPr lang="en-US" dirty="0" smtClean="0"/>
              <a:t>1.5 million people in 13 colonies by 1750</a:t>
            </a:r>
            <a:endParaRPr lang="en-US" dirty="0"/>
          </a:p>
        </p:txBody>
      </p:sp>
      <p:pic>
        <p:nvPicPr>
          <p:cNvPr id="4" name="Picture 2" descr="http://www.martinezbeavers.org/wordpress/wp-content/uploads/2008/08/13-colonies-map.png"/>
          <p:cNvPicPr>
            <a:picLocks noChangeAspect="1" noChangeArrowheads="1"/>
          </p:cNvPicPr>
          <p:nvPr/>
        </p:nvPicPr>
        <p:blipFill>
          <a:blip r:embed="rId2" cstate="print"/>
          <a:srcRect l="33779"/>
          <a:stretch>
            <a:fillRect/>
          </a:stretch>
        </p:blipFill>
        <p:spPr bwMode="auto">
          <a:xfrm>
            <a:off x="6400800" y="1564105"/>
            <a:ext cx="2743200" cy="5293895"/>
          </a:xfrm>
          <a:prstGeom prst="rect">
            <a:avLst/>
          </a:prstGeom>
          <a:noFill/>
        </p:spPr>
      </p:pic>
      <p:pic>
        <p:nvPicPr>
          <p:cNvPr id="5" name="Picture 4" descr="http://www.jl.sl.btinternet.co.uk/stampsite/cricket/ladstolords/jamest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152207"/>
            <a:ext cx="4724400" cy="2705793"/>
          </a:xfrm>
          <a:prstGeom prst="rect">
            <a:avLst/>
          </a:prstGeom>
          <a:noFill/>
        </p:spPr>
      </p:pic>
      <p:pic>
        <p:nvPicPr>
          <p:cNvPr id="5122" name="Picture 2" descr="http://ushistoryimages.com/images/massachusetts-bay-colony/fullsize/massachusetts-bay-colony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0"/>
            <a:ext cx="2749766" cy="3810000"/>
          </a:xfrm>
          <a:prstGeom prst="rect">
            <a:avLst/>
          </a:prstGeom>
          <a:noFill/>
        </p:spPr>
      </p:pic>
      <p:pic>
        <p:nvPicPr>
          <p:cNvPr id="5124" name="Picture 4" descr="http://s1.hubimg.com/u/4389128_f5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"/>
            <a:ext cx="6259286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European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Native populations and cultures destroyed</a:t>
            </a:r>
          </a:p>
          <a:p>
            <a:pPr lvl="1"/>
            <a:r>
              <a:rPr lang="en-US" dirty="0" smtClean="0"/>
              <a:t>Multiracial society was constructed in Americas</a:t>
            </a:r>
          </a:p>
          <a:p>
            <a:pPr lvl="1"/>
            <a:r>
              <a:rPr lang="en-US" dirty="0" smtClean="0"/>
              <a:t>Millions of Africans brought West</a:t>
            </a:r>
          </a:p>
          <a:p>
            <a:r>
              <a:rPr lang="en-US" dirty="0" smtClean="0"/>
              <a:t>Catholic Church dominated Latin America</a:t>
            </a:r>
          </a:p>
          <a:p>
            <a:pPr lvl="1"/>
            <a:r>
              <a:rPr lang="en-US" dirty="0" smtClean="0"/>
              <a:t>Churches, hospitals, orphanages, schools, military bases</a:t>
            </a:r>
          </a:p>
          <a:p>
            <a:pPr lvl="1"/>
            <a:r>
              <a:rPr lang="en-US" dirty="0" smtClean="0"/>
              <a:t>Controlled natives and ensured docility </a:t>
            </a:r>
          </a:p>
          <a:p>
            <a:r>
              <a:rPr lang="en-US" dirty="0" smtClean="0"/>
              <a:t>European culture changed</a:t>
            </a:r>
          </a:p>
          <a:p>
            <a:pPr lvl="1"/>
            <a:r>
              <a:rPr lang="en-US" dirty="0" smtClean="0"/>
              <a:t>Tea and coffee houses opened</a:t>
            </a:r>
          </a:p>
          <a:p>
            <a:pPr lvl="1"/>
            <a:r>
              <a:rPr lang="en-US" dirty="0" smtClean="0"/>
              <a:t>Craze for Chinese furniture and porcelain</a:t>
            </a:r>
          </a:p>
          <a:p>
            <a:pPr lvl="1"/>
            <a:r>
              <a:rPr lang="en-US" dirty="0" smtClean="0"/>
              <a:t>Increased rivalry, piracy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Mercator projection- </a:t>
            </a:r>
            <a:r>
              <a:rPr lang="en-US" dirty="0" smtClean="0"/>
              <a:t>world map attempting to show true shape of landmasses</a:t>
            </a:r>
          </a:p>
          <a:p>
            <a:pPr lvl="1"/>
            <a:endParaRPr lang="en-US" dirty="0"/>
          </a:p>
        </p:txBody>
      </p:sp>
      <p:pic>
        <p:nvPicPr>
          <p:cNvPr id="6" name="Picture 2" descr="http://upload.wikimedia.org/wikipedia/commons/thumb/f/f4/Mercator_projection_SW.jpg/350px-Mercator_projection_SW.jpg"/>
          <p:cNvPicPr>
            <a:picLocks noChangeAspect="1" noChangeArrowheads="1"/>
          </p:cNvPicPr>
          <p:nvPr/>
        </p:nvPicPr>
        <p:blipFill>
          <a:blip r:embed="rId2" cstate="print"/>
          <a:srcRect b="23256"/>
          <a:stretch>
            <a:fillRect/>
          </a:stretch>
        </p:blipFill>
        <p:spPr bwMode="auto">
          <a:xfrm>
            <a:off x="0" y="0"/>
            <a:ext cx="7722626" cy="5029200"/>
          </a:xfrm>
          <a:prstGeom prst="rect">
            <a:avLst/>
          </a:prstGeom>
          <a:noFill/>
        </p:spPr>
      </p:pic>
      <p:pic>
        <p:nvPicPr>
          <p:cNvPr id="46086" name="Picture 6" descr="http://upload.wikimedia.org/wikipedia/commons/thumb/8/87/Tissot_mercator.png/250px-Tissot_mercator.png"/>
          <p:cNvPicPr>
            <a:picLocks noChangeAspect="1" noChangeArrowheads="1"/>
          </p:cNvPicPr>
          <p:nvPr/>
        </p:nvPicPr>
        <p:blipFill>
          <a:blip r:embed="rId3" cstate="print"/>
          <a:srcRect b="16615"/>
          <a:stretch>
            <a:fillRect/>
          </a:stretch>
        </p:blipFill>
        <p:spPr bwMode="auto">
          <a:xfrm>
            <a:off x="2743200" y="2209800"/>
            <a:ext cx="6400800" cy="4953000"/>
          </a:xfrm>
          <a:prstGeom prst="rect">
            <a:avLst/>
          </a:prstGeom>
          <a:noFill/>
        </p:spPr>
      </p:pic>
      <p:pic>
        <p:nvPicPr>
          <p:cNvPr id="46088" name="Picture 8" descr="http://upload.wikimedia.org/wikipedia/commons/thumb/c/c4/Australia-Greenland_Overlay.png/250px-Australia-Greenland_Overla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4271301" cy="381000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304800" y="0"/>
            <a:ext cx="8458200" cy="5867400"/>
            <a:chOff x="762000" y="1663832"/>
            <a:chExt cx="8382000" cy="5194168"/>
          </a:xfrm>
        </p:grpSpPr>
        <p:pic>
          <p:nvPicPr>
            <p:cNvPr id="9" name="Picture 4" descr="http://www.petersmap.com/peterms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1663832"/>
              <a:ext cx="8382000" cy="519416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715000" y="6248400"/>
              <a:ext cx="2832570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Peters World Map Projection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sure to read the primary documents in this chapter!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Maps</a:t>
            </a:r>
          </a:p>
          <a:p>
            <a:pPr lvl="1"/>
            <a:r>
              <a:rPr lang="en-US" dirty="0" err="1" smtClean="0"/>
              <a:t>Portolani</a:t>
            </a:r>
            <a:r>
              <a:rPr lang="en-US" dirty="0" smtClean="0"/>
              <a:t>- charts made by medieval navigators and mathematicians useful for navigation</a:t>
            </a:r>
          </a:p>
          <a:p>
            <a:pPr lvl="2"/>
            <a:r>
              <a:rPr lang="en-US" dirty="0" smtClean="0"/>
              <a:t>Coastal contours, distances between ports, compass readings</a:t>
            </a:r>
          </a:p>
          <a:p>
            <a:pPr lvl="1"/>
            <a:r>
              <a:rPr lang="en-US" i="1" dirty="0" smtClean="0"/>
              <a:t>Geography, </a:t>
            </a:r>
            <a:r>
              <a:rPr lang="en-US" dirty="0" smtClean="0"/>
              <a:t>by</a:t>
            </a:r>
            <a:r>
              <a:rPr lang="en-US" b="1" u="sng" dirty="0" smtClean="0"/>
              <a:t> Ptolemy,</a:t>
            </a:r>
            <a:r>
              <a:rPr lang="en-US" dirty="0" smtClean="0"/>
              <a:t> was translated into </a:t>
            </a:r>
            <a:r>
              <a:rPr lang="en-US" dirty="0" err="1" smtClean="0"/>
              <a:t>latin</a:t>
            </a:r>
            <a:endParaRPr lang="en-US" dirty="0" smtClean="0"/>
          </a:p>
          <a:p>
            <a:pPr lvl="2"/>
            <a:r>
              <a:rPr lang="en-US" dirty="0" smtClean="0"/>
              <a:t>Showed the earth to be spherical with three major landmasses and two oceans</a:t>
            </a:r>
          </a:p>
          <a:p>
            <a:pPr lvl="2"/>
            <a:r>
              <a:rPr lang="en-US" dirty="0" smtClean="0"/>
              <a:t>Underestimated circumference of the earth</a:t>
            </a:r>
          </a:p>
          <a:p>
            <a:r>
              <a:rPr lang="en-US" dirty="0" smtClean="0"/>
              <a:t>Ships</a:t>
            </a:r>
          </a:p>
          <a:p>
            <a:pPr lvl="1"/>
            <a:r>
              <a:rPr lang="en-US" dirty="0" smtClean="0"/>
              <a:t>Axial rudder, lateen sails made faster ships that could sail against the wind</a:t>
            </a:r>
          </a:p>
          <a:p>
            <a:r>
              <a:rPr lang="en-US" dirty="0" smtClean="0"/>
              <a:t>Compass</a:t>
            </a:r>
          </a:p>
          <a:p>
            <a:r>
              <a:rPr lang="en-US" dirty="0" smtClean="0"/>
              <a:t>Astrolabe</a:t>
            </a:r>
          </a:p>
          <a:p>
            <a:r>
              <a:rPr lang="en-US" dirty="0" smtClean="0"/>
              <a:t>Wind Patterns</a:t>
            </a:r>
          </a:p>
          <a:p>
            <a:pPr lvl="1"/>
            <a:endParaRPr lang="en-US" dirty="0"/>
          </a:p>
        </p:txBody>
      </p:sp>
      <p:pic>
        <p:nvPicPr>
          <p:cNvPr id="4" name="Picture 8" descr="File:Astrolabe (PSF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3657600" cy="2519172"/>
          </a:xfrm>
          <a:prstGeom prst="rect">
            <a:avLst/>
          </a:prstGeom>
          <a:noFill/>
        </p:spPr>
      </p:pic>
      <p:pic>
        <p:nvPicPr>
          <p:cNvPr id="5" name="Picture 2" descr="http://t0.gstatic.com/images?q=tbn:f3EE2M_bbcTYtM:http://www.taragon.net/taragonsgraphics/images/comp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2" y="304800"/>
            <a:ext cx="3943348" cy="3154681"/>
          </a:xfrm>
          <a:prstGeom prst="rect">
            <a:avLst/>
          </a:prstGeom>
          <a:noFill/>
        </p:spPr>
      </p:pic>
      <p:pic>
        <p:nvPicPr>
          <p:cNvPr id="6" name="Picture 10" descr="http://nautarch.tamu.edu/shiplab/01George/pictures/caravel%20images%20main/land-col-3-mastedcaravels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2511" y="914400"/>
            <a:ext cx="5441489" cy="3420208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1066800" y="3429000"/>
            <a:ext cx="3352800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://www.gap-system.org/~history/BigPictures/Ptolemy_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410858"/>
            <a:ext cx="2895600" cy="3447142"/>
          </a:xfrm>
          <a:prstGeom prst="rect">
            <a:avLst/>
          </a:prstGeom>
          <a:noFill/>
        </p:spPr>
      </p:pic>
      <p:pic>
        <p:nvPicPr>
          <p:cNvPr id="1028" name="Picture 4" descr="http://theadventurecorner.explorerscorner.com/wp-content/uploads/2011/07/Ptolemy-Cosmographia-1467-world-ma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286000"/>
            <a:ext cx="7257141" cy="5181600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thumb/2/21/Jorge_Aguiar_1492_MR.jpg/250px-Jorge_Aguiar_1492_M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1970" y="914400"/>
            <a:ext cx="8229600" cy="6353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Spanish and Portuguese acquire their overseas empires?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867400" cy="495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Prince Henry the Navigator</a:t>
            </a:r>
            <a:r>
              <a:rPr lang="en-US" dirty="0" smtClean="0"/>
              <a:t> (1394-1460)</a:t>
            </a:r>
          </a:p>
          <a:p>
            <a:pPr lvl="1"/>
            <a:r>
              <a:rPr lang="en-US" dirty="0" smtClean="0"/>
              <a:t>Founded a school for navigators in 1419</a:t>
            </a:r>
          </a:p>
          <a:p>
            <a:pPr lvl="1"/>
            <a:r>
              <a:rPr lang="en-US" dirty="0" smtClean="0"/>
              <a:t>Gradually explored the African coast</a:t>
            </a:r>
          </a:p>
          <a:p>
            <a:pPr lvl="1"/>
            <a:r>
              <a:rPr lang="en-US" dirty="0" smtClean="0"/>
              <a:t>Exported slaves, gold, ivory</a:t>
            </a:r>
          </a:p>
        </p:txBody>
      </p:sp>
      <p:pic>
        <p:nvPicPr>
          <p:cNvPr id="32770" name="Picture 2" descr="http://upload.wikimedia.org/wikipedia/commons/thumb/0/02/Henry_the_Navigator1.jpg/220px-Henry_the_Navigat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667" y="1676400"/>
            <a:ext cx="3097333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PORTUGUESE EXPLORERS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/>
              <a:t>Bartholomeu</a:t>
            </a:r>
            <a:r>
              <a:rPr lang="en-US" b="1" u="sng" dirty="0" smtClean="0"/>
              <a:t> Dias </a:t>
            </a:r>
            <a:r>
              <a:rPr lang="en-US" dirty="0" smtClean="0"/>
              <a:t>(1450-1500)</a:t>
            </a:r>
          </a:p>
          <a:p>
            <a:pPr lvl="1"/>
            <a:r>
              <a:rPr lang="en-US" dirty="0" smtClean="0"/>
              <a:t>1488: Used westerly winds to make it round the Cape of Good Hope</a:t>
            </a:r>
          </a:p>
          <a:p>
            <a:r>
              <a:rPr lang="en-US" b="1" u="sng" dirty="0" smtClean="0"/>
              <a:t>Vasco de Gama</a:t>
            </a:r>
          </a:p>
          <a:p>
            <a:pPr lvl="1"/>
            <a:r>
              <a:rPr lang="en-US" dirty="0" smtClean="0"/>
              <a:t>1498: rounded the Cape, made it to India</a:t>
            </a:r>
          </a:p>
          <a:p>
            <a:r>
              <a:rPr lang="en-US" b="1" u="sng" dirty="0" smtClean="0"/>
              <a:t>Pedro Cabral</a:t>
            </a:r>
          </a:p>
          <a:p>
            <a:pPr lvl="1"/>
            <a:r>
              <a:rPr lang="en-US" dirty="0" smtClean="0"/>
              <a:t>Sailed west to avoid windless Gulf of Guinea</a:t>
            </a:r>
          </a:p>
          <a:p>
            <a:pPr lvl="1"/>
            <a:r>
              <a:rPr lang="en-US" dirty="0" smtClean="0"/>
              <a:t>Discovered Brazil</a:t>
            </a:r>
            <a:endParaRPr lang="en-US" dirty="0"/>
          </a:p>
        </p:txBody>
      </p:sp>
      <p:pic>
        <p:nvPicPr>
          <p:cNvPr id="1026" name="Picture 2" descr="http://www.amersol.edu.pe/class11/_11dreyde/8th/humanities/00169a3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400425"/>
            <a:ext cx="2571750" cy="3457575"/>
          </a:xfrm>
          <a:prstGeom prst="rect">
            <a:avLst/>
          </a:prstGeom>
          <a:noFill/>
        </p:spPr>
      </p:pic>
      <p:pic>
        <p:nvPicPr>
          <p:cNvPr id="7" name="Picture 6" descr="File:Bartolomeu Dias Voyag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578892"/>
            <a:ext cx="3429000" cy="4279107"/>
          </a:xfrm>
          <a:prstGeom prst="rect">
            <a:avLst/>
          </a:prstGeom>
          <a:noFill/>
        </p:spPr>
      </p:pic>
      <p:pic>
        <p:nvPicPr>
          <p:cNvPr id="8" name="Picture 4" descr="http://www.cajon.k12.ca.us/schools/cvms/teachers/dayton/period6/adriannes/BHC27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0"/>
            <a:ext cx="3176273" cy="3962400"/>
          </a:xfrm>
          <a:prstGeom prst="rect">
            <a:avLst/>
          </a:prstGeom>
          <a:noFill/>
        </p:spPr>
      </p:pic>
      <p:pic>
        <p:nvPicPr>
          <p:cNvPr id="9" name="Picture 4" descr="http://ambassadors.net/archives/images/dagamama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4904" y="0"/>
            <a:ext cx="3959096" cy="3969854"/>
          </a:xfrm>
          <a:prstGeom prst="rect">
            <a:avLst/>
          </a:prstGeom>
          <a:noFill/>
        </p:spPr>
      </p:pic>
      <p:pic>
        <p:nvPicPr>
          <p:cNvPr id="10" name="Picture 6" descr="http://www.freewebs.com/lapoinli/PACabral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228600"/>
            <a:ext cx="2504961" cy="3343275"/>
          </a:xfrm>
          <a:prstGeom prst="rect">
            <a:avLst/>
          </a:prstGeom>
          <a:noFill/>
        </p:spPr>
      </p:pic>
      <p:pic>
        <p:nvPicPr>
          <p:cNvPr id="11" name="Picture 2" descr="http://www.bahia-online.net/images/cabral-rou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3450" y="0"/>
            <a:ext cx="44005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Spanish and Portuguese acquire their overseas empires?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876800" cy="5257800"/>
          </a:xfrm>
        </p:spPr>
        <p:txBody>
          <a:bodyPr/>
          <a:lstStyle/>
          <a:p>
            <a:r>
              <a:rPr lang="en-US" b="1" u="sng" dirty="0" err="1" smtClean="0"/>
              <a:t>Afonos</a:t>
            </a:r>
            <a:r>
              <a:rPr lang="en-US" b="1" u="sng" dirty="0" smtClean="0"/>
              <a:t> de Albuquerque </a:t>
            </a:r>
            <a:r>
              <a:rPr lang="en-US" dirty="0" smtClean="0"/>
              <a:t>(1462-1515)</a:t>
            </a:r>
          </a:p>
          <a:p>
            <a:pPr lvl="1"/>
            <a:r>
              <a:rPr lang="en-US" dirty="0" smtClean="0"/>
              <a:t>Set up port facilities at Goa, western coast of India</a:t>
            </a:r>
          </a:p>
          <a:p>
            <a:pPr lvl="1"/>
            <a:r>
              <a:rPr lang="en-US" dirty="0" smtClean="0"/>
              <a:t>Headquarters for Portuguese operations</a:t>
            </a:r>
          </a:p>
          <a:p>
            <a:pPr lvl="1"/>
            <a:r>
              <a:rPr lang="en-US" dirty="0" smtClean="0"/>
              <a:t>Massacred city of Malacca to control spice trade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Guns and skill at sea ensured success in the east</a:t>
            </a:r>
            <a:endParaRPr lang="en-US" dirty="0"/>
          </a:p>
        </p:txBody>
      </p:sp>
      <p:pic>
        <p:nvPicPr>
          <p:cNvPr id="5" name="Picture 4" descr="http://ambassadors.net/archives/images/dagama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904" y="2888146"/>
            <a:ext cx="3959096" cy="3969854"/>
          </a:xfrm>
          <a:prstGeom prst="rect">
            <a:avLst/>
          </a:prstGeom>
          <a:noFill/>
        </p:spPr>
      </p:pic>
      <p:pic>
        <p:nvPicPr>
          <p:cNvPr id="30722" name="Picture 2" descr="http://www.patrickdesousa.com/images/GoaHistory/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25717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World Explorers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err="1" smtClean="0"/>
              <a:t>Christobal</a:t>
            </a:r>
            <a:r>
              <a:rPr lang="en-US" b="1" u="sng" dirty="0" smtClean="0"/>
              <a:t> Colon,</a:t>
            </a:r>
            <a:r>
              <a:rPr lang="en-US" b="1" dirty="0" smtClean="0"/>
              <a:t> </a:t>
            </a:r>
            <a:r>
              <a:rPr lang="en-US" b="1" u="sng" dirty="0" smtClean="0"/>
              <a:t>(</a:t>
            </a:r>
            <a:r>
              <a:rPr lang="en-US" dirty="0" smtClean="0"/>
              <a:t>Christopher Columbus)(1451-1506)</a:t>
            </a:r>
          </a:p>
          <a:p>
            <a:pPr lvl="1"/>
            <a:r>
              <a:rPr lang="en-US" dirty="0" smtClean="0"/>
              <a:t>Explorer from Genoa, Italy</a:t>
            </a:r>
          </a:p>
          <a:p>
            <a:pPr lvl="1"/>
            <a:r>
              <a:rPr lang="en-US" dirty="0" smtClean="0"/>
              <a:t>Convinced the circumference smaller than people said</a:t>
            </a:r>
          </a:p>
          <a:p>
            <a:pPr lvl="1"/>
            <a:r>
              <a:rPr lang="en-US" dirty="0" smtClean="0"/>
              <a:t>Ferdinand and Isabella of Spain financed trip</a:t>
            </a:r>
          </a:p>
          <a:p>
            <a:pPr lvl="1"/>
            <a:r>
              <a:rPr lang="en-US" dirty="0" smtClean="0"/>
              <a:t>Made 4 voyages to Americas, never knowing it wasn’t India</a:t>
            </a:r>
          </a:p>
          <a:p>
            <a:r>
              <a:rPr lang="en-US" b="1" u="sng" dirty="0" smtClean="0"/>
              <a:t>Giovanni </a:t>
            </a:r>
            <a:r>
              <a:rPr lang="en-US" b="1" u="sng" dirty="0" err="1" smtClean="0"/>
              <a:t>Caboto</a:t>
            </a:r>
            <a:r>
              <a:rPr lang="en-US" b="1" u="sng" dirty="0" smtClean="0"/>
              <a:t> </a:t>
            </a:r>
            <a:r>
              <a:rPr lang="en-US" b="1" dirty="0" smtClean="0"/>
              <a:t>(</a:t>
            </a:r>
            <a:r>
              <a:rPr lang="en-US" dirty="0" smtClean="0"/>
              <a:t>John Cabot)</a:t>
            </a:r>
          </a:p>
          <a:p>
            <a:pPr lvl="1"/>
            <a:r>
              <a:rPr lang="en-US" dirty="0" smtClean="0"/>
              <a:t>Venetian, Sailed for Henry VIII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Foundland</a:t>
            </a:r>
            <a:endParaRPr lang="en-US" dirty="0" smtClean="0"/>
          </a:p>
          <a:p>
            <a:r>
              <a:rPr lang="en-US" b="1" u="sng" dirty="0" err="1" smtClean="0"/>
              <a:t>Amerigo</a:t>
            </a:r>
            <a:r>
              <a:rPr lang="en-US" b="1" u="sng" dirty="0" smtClean="0"/>
              <a:t> Vespucci </a:t>
            </a:r>
            <a:r>
              <a:rPr lang="en-US" dirty="0" smtClean="0"/>
              <a:t>discovered that the Americas weren’t Asia</a:t>
            </a:r>
          </a:p>
          <a:p>
            <a:r>
              <a:rPr lang="en-US" dirty="0" smtClean="0"/>
              <a:t>1513: </a:t>
            </a:r>
            <a:r>
              <a:rPr lang="en-US" b="1" u="sng" dirty="0" smtClean="0"/>
              <a:t>Vasco Nunez de Balboa </a:t>
            </a:r>
            <a:r>
              <a:rPr lang="en-US" dirty="0" smtClean="0"/>
              <a:t>led expeditions to the Isthmus of Panama</a:t>
            </a:r>
          </a:p>
          <a:p>
            <a:pPr lvl="1"/>
            <a:r>
              <a:rPr lang="en-US" dirty="0" smtClean="0"/>
              <a:t>“Discovered” the Pacific</a:t>
            </a:r>
          </a:p>
          <a:p>
            <a:r>
              <a:rPr lang="en-US" dirty="0" smtClean="0"/>
              <a:t>1519: </a:t>
            </a:r>
            <a:r>
              <a:rPr lang="en-US" b="1" u="sng" dirty="0" smtClean="0"/>
              <a:t>Ferdinand Magellan </a:t>
            </a:r>
            <a:r>
              <a:rPr lang="en-US" dirty="0" smtClean="0"/>
              <a:t>sailed west to explore the Pacific</a:t>
            </a:r>
          </a:p>
          <a:p>
            <a:pPr lvl="1"/>
            <a:r>
              <a:rPr lang="en-US" dirty="0" smtClean="0"/>
              <a:t>Killed in the Philippines, His men first to circumnavigate the world</a:t>
            </a:r>
          </a:p>
          <a:p>
            <a:pPr lvl="1"/>
            <a:r>
              <a:rPr lang="en-US" dirty="0" smtClean="0"/>
              <a:t>Only 18 survived journey</a:t>
            </a:r>
            <a:endParaRPr lang="en-US" dirty="0"/>
          </a:p>
        </p:txBody>
      </p:sp>
      <p:pic>
        <p:nvPicPr>
          <p:cNvPr id="1026" name="Picture 2" descr="http://upload.wikimedia.org/wikipedia/commons/thumb/0/05/Hernando_de_Magallanes_del_museo_Madrid.jpg/220px-Hernando_de_Magallanes_del_museo_Madri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543300" cy="4413021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a/ab/Magellan_Elcano_Circumnavigation-en.svg/800px-Magellan_Elcano_Circumnavigation-en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760" y="1066800"/>
            <a:ext cx="8858719" cy="4495800"/>
          </a:xfrm>
          <a:prstGeom prst="rect">
            <a:avLst/>
          </a:prstGeom>
          <a:noFill/>
        </p:spPr>
      </p:pic>
      <p:pic>
        <p:nvPicPr>
          <p:cNvPr id="1030" name="Picture 6" descr="http://1.bp.blogspot.com/_z1JyBxIESm8/Sx-Rc3hMZuI/AAAAAAAAIm8/vKMrHB9Fdjo/s400/cristobal_colo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429000"/>
            <a:ext cx="3048000" cy="3208421"/>
          </a:xfrm>
          <a:prstGeom prst="rect">
            <a:avLst/>
          </a:prstGeom>
          <a:noFill/>
        </p:spPr>
      </p:pic>
      <p:pic>
        <p:nvPicPr>
          <p:cNvPr id="17410" name="Picture 2" descr="http://t2.gstatic.com/images?q=tbn:ANd9GcTSYxpHe1kR_jh8TPyZILdmSmCT0zV19UWJ_LWAjOZWBsnFNIN3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429000"/>
            <a:ext cx="3352800" cy="3136024"/>
          </a:xfrm>
          <a:prstGeom prst="rect">
            <a:avLst/>
          </a:prstGeom>
          <a:noFill/>
        </p:spPr>
      </p:pic>
      <p:pic>
        <p:nvPicPr>
          <p:cNvPr id="17412" name="Picture 4" descr="http://upload.wikimedia.org/wikipedia/commons/thumb/2/2d/JohnCabotPainting.jpg/220px-JohnCabotPaint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0"/>
            <a:ext cx="260521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&amp; Portuguese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r>
              <a:rPr lang="en-US" dirty="0" smtClean="0"/>
              <a:t>Referred to the Western Hemisphere as the “New World”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Treaty of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Tordesillas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dirty="0" smtClean="0"/>
              <a:t>(1494)</a:t>
            </a:r>
          </a:p>
          <a:p>
            <a:pPr lvl="1"/>
            <a:r>
              <a:rPr lang="en-US" dirty="0" smtClean="0"/>
              <a:t>Divided New World between Portugal and Spain</a:t>
            </a:r>
          </a:p>
          <a:p>
            <a:pPr lvl="1"/>
            <a:endParaRPr lang="en-US" dirty="0"/>
          </a:p>
        </p:txBody>
      </p:sp>
      <p:pic>
        <p:nvPicPr>
          <p:cNvPr id="4" name="Picture 2" descr="Map of the Treaty of Tordesillas"/>
          <p:cNvPicPr>
            <a:picLocks noChangeAspect="1" noChangeArrowheads="1"/>
          </p:cNvPicPr>
          <p:nvPr/>
        </p:nvPicPr>
        <p:blipFill>
          <a:blip r:embed="rId2" cstate="print"/>
          <a:srcRect b="6089"/>
          <a:stretch>
            <a:fillRect/>
          </a:stretch>
        </p:blipFill>
        <p:spPr bwMode="auto">
          <a:xfrm>
            <a:off x="4495800" y="1524000"/>
            <a:ext cx="4648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9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BCF8F8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7157</TotalTime>
  <Words>1653</Words>
  <Application>Microsoft Office PowerPoint</Application>
  <PresentationFormat>On-screen Show (4:3)</PresentationFormat>
  <Paragraphs>293</Paragraphs>
  <Slides>36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</vt:lpstr>
      <vt:lpstr>Chapter 14</vt:lpstr>
      <vt:lpstr>Why did Europeans begin to embark on voyages of discovery and expansion?</vt:lpstr>
      <vt:lpstr>Why did Europeans begin to embark on voyages of discovery and expansion?</vt:lpstr>
      <vt:lpstr>New Technologies</vt:lpstr>
      <vt:lpstr>How did Spanish and Portuguese acquire their overseas empires?</vt:lpstr>
      <vt:lpstr>PORTUGUESE EXPLORERS</vt:lpstr>
      <vt:lpstr>How did Spanish and Portuguese acquire their overseas empires?</vt:lpstr>
      <vt:lpstr>New World Explorers</vt:lpstr>
      <vt:lpstr>Spanish &amp; Portuguese</vt:lpstr>
      <vt:lpstr>The New World</vt:lpstr>
      <vt:lpstr>The New World</vt:lpstr>
      <vt:lpstr>The New World</vt:lpstr>
      <vt:lpstr>Politics in the New World</vt:lpstr>
      <vt:lpstr>How did the arrival of the Dutch, British, and French on world scene affect Africa?</vt:lpstr>
      <vt:lpstr>PowerPoint Presentation</vt:lpstr>
      <vt:lpstr>Triangular Trade</vt:lpstr>
      <vt:lpstr>Middle Passage: slaves to America </vt:lpstr>
      <vt:lpstr>Columbian Exchange: Widespread exchange of plants, animals, and disease </vt:lpstr>
      <vt:lpstr>Columbian Exchange</vt:lpstr>
      <vt:lpstr>How did the arrival of the Dutch, British, and French on world scene affect Asia?</vt:lpstr>
      <vt:lpstr>Southeast Asia</vt:lpstr>
      <vt:lpstr>India</vt:lpstr>
      <vt:lpstr>China</vt:lpstr>
      <vt:lpstr>Japan</vt:lpstr>
      <vt:lpstr>Exploration DBQ</vt:lpstr>
      <vt:lpstr>Economic Conditions in 16th Century</vt:lpstr>
      <vt:lpstr>Economic Conditions in 16th Century</vt:lpstr>
      <vt:lpstr>Economic Conditions in 16th Century</vt:lpstr>
      <vt:lpstr>MERCANTALISM</vt:lpstr>
      <vt:lpstr>EFFECTS OF MERCANTALISM</vt:lpstr>
      <vt:lpstr>North America</vt:lpstr>
      <vt:lpstr>North America</vt:lpstr>
      <vt:lpstr>Impact of European Expansion</vt:lpstr>
      <vt:lpstr>Example</vt:lpstr>
      <vt:lpstr>Another Example</vt:lpstr>
      <vt:lpstr>PS-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creator>Besler, Mike</dc:creator>
  <cp:lastModifiedBy>Besler, Mike</cp:lastModifiedBy>
  <cp:revision>16</cp:revision>
  <dcterms:created xsi:type="dcterms:W3CDTF">2012-08-03T19:57:59Z</dcterms:created>
  <dcterms:modified xsi:type="dcterms:W3CDTF">2015-08-21T14:03:02Z</dcterms:modified>
</cp:coreProperties>
</file>